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426" r:id="rId2"/>
    <p:sldId id="1049" r:id="rId3"/>
    <p:sldId id="1081" r:id="rId4"/>
    <p:sldId id="1082" r:id="rId5"/>
    <p:sldId id="1080" r:id="rId6"/>
    <p:sldId id="1110" r:id="rId7"/>
    <p:sldId id="1111" r:id="rId8"/>
    <p:sldId id="1100" r:id="rId9"/>
    <p:sldId id="1101" r:id="rId10"/>
    <p:sldId id="1102" r:id="rId11"/>
    <p:sldId id="1103" r:id="rId12"/>
    <p:sldId id="1104" r:id="rId13"/>
    <p:sldId id="1105" r:id="rId14"/>
    <p:sldId id="1106" r:id="rId15"/>
    <p:sldId id="1107" r:id="rId16"/>
    <p:sldId id="1108" r:id="rId17"/>
    <p:sldId id="1112" r:id="rId18"/>
    <p:sldId id="1113" r:id="rId19"/>
    <p:sldId id="1114" r:id="rId20"/>
    <p:sldId id="1088" r:id="rId21"/>
    <p:sldId id="1089" r:id="rId22"/>
    <p:sldId id="1090" r:id="rId23"/>
    <p:sldId id="1096" r:id="rId24"/>
    <p:sldId id="1091" r:id="rId25"/>
    <p:sldId id="1116" r:id="rId26"/>
    <p:sldId id="1115" r:id="rId27"/>
    <p:sldId id="1092" r:id="rId28"/>
    <p:sldId id="1093" r:id="rId29"/>
    <p:sldId id="1094" r:id="rId30"/>
    <p:sldId id="1109" r:id="rId31"/>
    <p:sldId id="1119" r:id="rId32"/>
    <p:sldId id="1118" r:id="rId33"/>
    <p:sldId id="1084" r:id="rId34"/>
    <p:sldId id="1085" r:id="rId35"/>
    <p:sldId id="1086" r:id="rId36"/>
    <p:sldId id="1087" r:id="rId37"/>
    <p:sldId id="1098" r:id="rId38"/>
    <p:sldId id="1097" r:id="rId3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49"/>
            <p14:sldId id="1081"/>
            <p14:sldId id="1082"/>
            <p14:sldId id="1080"/>
            <p14:sldId id="1110"/>
            <p14:sldId id="1111"/>
            <p14:sldId id="1100"/>
            <p14:sldId id="1101"/>
            <p14:sldId id="1102"/>
            <p14:sldId id="1103"/>
            <p14:sldId id="1104"/>
            <p14:sldId id="1105"/>
            <p14:sldId id="1106"/>
            <p14:sldId id="1107"/>
            <p14:sldId id="1108"/>
            <p14:sldId id="1112"/>
            <p14:sldId id="1113"/>
            <p14:sldId id="1114"/>
            <p14:sldId id="1088"/>
            <p14:sldId id="1089"/>
            <p14:sldId id="1090"/>
            <p14:sldId id="1096"/>
            <p14:sldId id="1091"/>
            <p14:sldId id="1116"/>
            <p14:sldId id="1115"/>
            <p14:sldId id="1092"/>
            <p14:sldId id="1093"/>
            <p14:sldId id="1094"/>
            <p14:sldId id="1109"/>
            <p14:sldId id="1119"/>
            <p14:sldId id="1118"/>
            <p14:sldId id="1084"/>
            <p14:sldId id="1085"/>
            <p14:sldId id="1086"/>
            <p14:sldId id="1087"/>
            <p14:sldId id="1098"/>
            <p14:sldId id="1097"/>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18" autoAdjust="0"/>
    <p:restoredTop sz="95122" autoAdjust="0"/>
  </p:normalViewPr>
  <p:slideViewPr>
    <p:cSldViewPr snapToGrid="0">
      <p:cViewPr varScale="1">
        <p:scale>
          <a:sx n="102" d="100"/>
          <a:sy n="102" d="100"/>
        </p:scale>
        <p:origin x="80" y="1196"/>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extLst>
      <p:ext uri="{BB962C8B-B14F-4D97-AF65-F5344CB8AC3E}">
        <p14:creationId xmlns:p14="http://schemas.microsoft.com/office/powerpoint/2010/main" val="266072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tmp"/><Relationship Id="rId4" Type="http://schemas.openxmlformats.org/officeDocument/2006/relationships/image" Target="../media/image11.tmp"/></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tmp"/><Relationship Id="rId1" Type="http://schemas.openxmlformats.org/officeDocument/2006/relationships/slideLayout" Target="../slideLayouts/slideLayout2.xml"/><Relationship Id="rId6" Type="http://schemas.openxmlformats.org/officeDocument/2006/relationships/image" Target="../media/image29.tmp"/><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5" Type="http://schemas.openxmlformats.org/officeDocument/2006/relationships/image" Target="../media/image9.tm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tmp"/><Relationship Id="rId5" Type="http://schemas.openxmlformats.org/officeDocument/2006/relationships/image" Target="../media/image12.tmp"/><Relationship Id="rId4" Type="http://schemas.openxmlformats.org/officeDocument/2006/relationships/image" Target="../media/image11.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altLang="zh-TW" sz="3000" dirty="0">
                <a:solidFill>
                  <a:srgbClr val="000000"/>
                </a:solidFill>
                <a:latin typeface="+mn-lt"/>
              </a:rPr>
              <a:t>Umbrella Sampling, Thermodynamic Integration, </a:t>
            </a:r>
            <a:br>
              <a:rPr lang="en-US" altLang="zh-TW" sz="3000" dirty="0">
                <a:solidFill>
                  <a:srgbClr val="000000"/>
                </a:solidFill>
                <a:latin typeface="+mn-lt"/>
              </a:rPr>
            </a:br>
            <a:r>
              <a:rPr lang="en-US" altLang="zh-TW" sz="3000" dirty="0">
                <a:solidFill>
                  <a:srgbClr val="000000"/>
                </a:solidFill>
                <a:latin typeface="+mn-lt"/>
              </a:rPr>
              <a:t>Replica Exchange Molecular dynamics, and </a:t>
            </a:r>
            <a:r>
              <a:rPr lang="en-US" altLang="zh-TW" sz="3000" dirty="0" err="1">
                <a:solidFill>
                  <a:srgbClr val="000000"/>
                </a:solidFill>
                <a:latin typeface="+mn-lt"/>
              </a:rPr>
              <a:t>Metadynamics</a:t>
            </a:r>
            <a:endParaRPr lang="en-US" sz="3000" dirty="0">
              <a:solidFill>
                <a:srgbClr val="000000"/>
              </a:solidFill>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9C6DB7-5FE5-42BF-AF46-2B2F54C15E57}" type="slidenum">
              <a:rPr lang="zh-TW" altLang="en-US" smtClean="0"/>
              <a:t>10</a:t>
            </a:fld>
            <a:endParaRPr lang="zh-TW" altLang="en-US"/>
          </a:p>
        </p:txBody>
      </p:sp>
      <p:pic>
        <p:nvPicPr>
          <p:cNvPr id="6" name="圖片 5" descr="畫面剪輯"/>
          <p:cNvPicPr>
            <a:picLocks noChangeAspect="1"/>
          </p:cNvPicPr>
          <p:nvPr/>
        </p:nvPicPr>
        <p:blipFill rotWithShape="1">
          <a:blip r:embed="rId2">
            <a:extLst>
              <a:ext uri="{28A0092B-C50C-407E-A947-70E740481C1C}">
                <a14:useLocalDpi xmlns:a14="http://schemas.microsoft.com/office/drawing/2010/main" val="0"/>
              </a:ext>
            </a:extLst>
          </a:blip>
          <a:srcRect t="52502"/>
          <a:stretch/>
        </p:blipFill>
        <p:spPr>
          <a:xfrm>
            <a:off x="2226000" y="1003369"/>
            <a:ext cx="4138896" cy="583971"/>
          </a:xfrm>
          <a:prstGeom prst="rect">
            <a:avLst/>
          </a:prstGeom>
        </p:spPr>
      </p:pic>
      <p:sp>
        <p:nvSpPr>
          <p:cNvPr id="7" name="文字方塊 6"/>
          <p:cNvSpPr txBox="1"/>
          <p:nvPr/>
        </p:nvSpPr>
        <p:spPr>
          <a:xfrm>
            <a:off x="688178" y="1716370"/>
            <a:ext cx="7839647" cy="369332"/>
          </a:xfrm>
          <a:prstGeom prst="rect">
            <a:avLst/>
          </a:prstGeom>
          <a:noFill/>
        </p:spPr>
        <p:txBody>
          <a:bodyPr wrap="none" rtlCol="0">
            <a:spAutoFit/>
          </a:bodyPr>
          <a:lstStyle/>
          <a:p>
            <a:r>
              <a:rPr lang="en-US" altLang="zh-TW" dirty="0">
                <a:latin typeface="+mj-lt"/>
              </a:rPr>
              <a:t>Small </a:t>
            </a:r>
            <a:r>
              <a:rPr lang="en-US" altLang="zh-TW" i="1" dirty="0">
                <a:solidFill>
                  <a:srgbClr val="FF0000"/>
                </a:solidFill>
                <a:latin typeface="+mj-lt"/>
              </a:rPr>
              <a:t>k</a:t>
            </a:r>
            <a:r>
              <a:rPr lang="en-US" altLang="zh-TW" i="1" baseline="-25000" dirty="0">
                <a:solidFill>
                  <a:srgbClr val="FF0000"/>
                </a:solidFill>
                <a:latin typeface="+mj-lt"/>
              </a:rPr>
              <a:t>i</a:t>
            </a:r>
            <a:r>
              <a:rPr lang="en-US" altLang="zh-TW" dirty="0">
                <a:latin typeface="+mj-lt"/>
              </a:rPr>
              <a:t> will not drive the system to overcome the energy barrier → </a:t>
            </a:r>
            <a:r>
              <a:rPr lang="en-US" altLang="zh-TW" i="1" dirty="0" err="1">
                <a:latin typeface="+mj-lt"/>
              </a:rPr>
              <a:t>V</a:t>
            </a:r>
            <a:r>
              <a:rPr lang="en-US" altLang="zh-TW" i="1" baseline="30000" dirty="0" err="1">
                <a:latin typeface="+mj-lt"/>
              </a:rPr>
              <a:t>b</a:t>
            </a:r>
            <a:r>
              <a:rPr lang="en-US" altLang="zh-TW" i="1" dirty="0">
                <a:latin typeface="+mj-lt"/>
              </a:rPr>
              <a:t> </a:t>
            </a:r>
            <a:r>
              <a:rPr lang="zh-TW" altLang="en-US" i="1" dirty="0">
                <a:latin typeface="+mj-lt"/>
              </a:rPr>
              <a:t>≈ </a:t>
            </a:r>
            <a:r>
              <a:rPr lang="en-US" altLang="zh-TW" i="1" dirty="0">
                <a:solidFill>
                  <a:srgbClr val="1422F6"/>
                </a:solidFill>
                <a:latin typeface="+mj-lt"/>
              </a:rPr>
              <a:t>V</a:t>
            </a:r>
            <a:r>
              <a:rPr lang="en-US" altLang="zh-TW" i="1" baseline="30000" dirty="0">
                <a:solidFill>
                  <a:srgbClr val="1422F6"/>
                </a:solidFill>
                <a:latin typeface="+mj-lt"/>
              </a:rPr>
              <a:t>u</a:t>
            </a:r>
            <a:endParaRPr lang="zh-TW" altLang="en-US" i="1" baseline="30000" dirty="0">
              <a:solidFill>
                <a:srgbClr val="1422F6"/>
              </a:solidFill>
              <a:latin typeface="+mj-lt"/>
            </a:endParaRPr>
          </a:p>
        </p:txBody>
      </p:sp>
      <p:sp>
        <p:nvSpPr>
          <p:cNvPr id="8" name="文字方塊 7"/>
          <p:cNvSpPr txBox="1"/>
          <p:nvPr/>
        </p:nvSpPr>
        <p:spPr>
          <a:xfrm>
            <a:off x="688178" y="2104990"/>
            <a:ext cx="8105104" cy="369332"/>
          </a:xfrm>
          <a:prstGeom prst="rect">
            <a:avLst/>
          </a:prstGeom>
          <a:noFill/>
        </p:spPr>
        <p:txBody>
          <a:bodyPr wrap="none" rtlCol="0">
            <a:spAutoFit/>
          </a:bodyPr>
          <a:lstStyle/>
          <a:p>
            <a:r>
              <a:rPr lang="en-US" altLang="zh-TW" dirty="0">
                <a:latin typeface="+mj-lt"/>
              </a:rPr>
              <a:t>Large </a:t>
            </a:r>
            <a:r>
              <a:rPr lang="en-US" altLang="zh-TW" i="1" dirty="0">
                <a:solidFill>
                  <a:srgbClr val="FF0000"/>
                </a:solidFill>
                <a:latin typeface="+mj-lt"/>
              </a:rPr>
              <a:t>k</a:t>
            </a:r>
            <a:r>
              <a:rPr lang="en-US" altLang="zh-TW" i="1" baseline="-25000" dirty="0">
                <a:solidFill>
                  <a:srgbClr val="FF0000"/>
                </a:solidFill>
                <a:latin typeface="+mj-lt"/>
              </a:rPr>
              <a:t>i</a:t>
            </a:r>
            <a:r>
              <a:rPr lang="en-US" altLang="zh-TW" dirty="0">
                <a:latin typeface="+mj-lt"/>
              </a:rPr>
              <a:t> will over-restrict the system therefore giving very narrow distributions.</a:t>
            </a:r>
            <a:endParaRPr lang="zh-TW" altLang="en-US" i="1" baseline="30000" dirty="0">
              <a:solidFill>
                <a:srgbClr val="1422F6"/>
              </a:solidFill>
              <a:latin typeface="+mj-lt"/>
            </a:endParaRPr>
          </a:p>
        </p:txBody>
      </p:sp>
      <p:pic>
        <p:nvPicPr>
          <p:cNvPr id="9" name="圖片 8" descr="畫面剪輯"/>
          <p:cNvPicPr>
            <a:picLocks noChangeAspect="1"/>
          </p:cNvPicPr>
          <p:nvPr/>
        </p:nvPicPr>
        <p:blipFill rotWithShape="1">
          <a:blip r:embed="rId3">
            <a:extLst>
              <a:ext uri="{28A0092B-C50C-407E-A947-70E740481C1C}">
                <a14:useLocalDpi xmlns:a14="http://schemas.microsoft.com/office/drawing/2010/main" val="0"/>
              </a:ext>
            </a:extLst>
          </a:blip>
          <a:srcRect l="618" r="1855" b="9481"/>
          <a:stretch/>
        </p:blipFill>
        <p:spPr>
          <a:xfrm>
            <a:off x="398117" y="2645410"/>
            <a:ext cx="8745883" cy="2989667"/>
          </a:xfrm>
          <a:prstGeom prst="rect">
            <a:avLst/>
          </a:prstGeom>
        </p:spPr>
      </p:pic>
      <p:sp>
        <p:nvSpPr>
          <p:cNvPr id="10" name="弧形向右箭號 9"/>
          <p:cNvSpPr/>
          <p:nvPr/>
        </p:nvSpPr>
        <p:spPr>
          <a:xfrm rot="21449849">
            <a:off x="134024" y="2344112"/>
            <a:ext cx="596720" cy="841664"/>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11" name="文字方塊 10"/>
          <p:cNvSpPr txBox="1"/>
          <p:nvPr/>
        </p:nvSpPr>
        <p:spPr>
          <a:xfrm>
            <a:off x="1944846" y="5679699"/>
            <a:ext cx="5852884" cy="369332"/>
          </a:xfrm>
          <a:prstGeom prst="rect">
            <a:avLst/>
          </a:prstGeom>
          <a:noFill/>
        </p:spPr>
        <p:txBody>
          <a:bodyPr wrap="none" rtlCol="0">
            <a:spAutoFit/>
          </a:bodyPr>
          <a:lstStyle/>
          <a:p>
            <a:r>
              <a:rPr lang="en-US" altLang="zh-TW" dirty="0">
                <a:solidFill>
                  <a:srgbClr val="FF0000"/>
                </a:solidFill>
              </a:rPr>
              <a:t>In this case, the amount of windows must be increased.</a:t>
            </a:r>
            <a:endParaRPr lang="zh-TW" altLang="en-US" dirty="0">
              <a:solidFill>
                <a:srgbClr val="FF0000"/>
              </a:solidFill>
            </a:endParaRPr>
          </a:p>
        </p:txBody>
      </p:sp>
      <p:sp>
        <p:nvSpPr>
          <p:cNvPr id="12" name="文字方塊 11"/>
          <p:cNvSpPr txBox="1"/>
          <p:nvPr/>
        </p:nvSpPr>
        <p:spPr>
          <a:xfrm>
            <a:off x="1119451" y="2460744"/>
            <a:ext cx="6853158" cy="369332"/>
          </a:xfrm>
          <a:prstGeom prst="rect">
            <a:avLst/>
          </a:prstGeom>
          <a:solidFill>
            <a:schemeClr val="bg1"/>
          </a:solidFill>
        </p:spPr>
        <p:txBody>
          <a:bodyPr wrap="none" rtlCol="0">
            <a:spAutoFit/>
          </a:bodyPr>
          <a:lstStyle/>
          <a:p>
            <a:r>
              <a:rPr lang="en-US" altLang="zh-TW" dirty="0">
                <a:latin typeface="+mj-lt"/>
              </a:rPr>
              <a:t>Lacking overlap of distributions will result in awful energy profiles.</a:t>
            </a:r>
            <a:endParaRPr lang="zh-TW" altLang="en-US" dirty="0">
              <a:latin typeface="+mj-lt"/>
            </a:endParaRPr>
          </a:p>
        </p:txBody>
      </p:sp>
      <p:sp>
        <p:nvSpPr>
          <p:cNvPr id="13" name="標題 1"/>
          <p:cNvSpPr>
            <a:spLocks noGrp="1"/>
          </p:cNvSpPr>
          <p:nvPr>
            <p:ph type="title"/>
          </p:nvPr>
        </p:nvSpPr>
        <p:spPr>
          <a:xfrm>
            <a:off x="3140016" y="0"/>
            <a:ext cx="5546784" cy="651600"/>
          </a:xfrm>
        </p:spPr>
        <p:txBody>
          <a:bodyPr/>
          <a:lstStyle/>
          <a:p>
            <a:r>
              <a:rPr lang="en-US" altLang="zh-TW" dirty="0"/>
              <a:t>The Umbrella Sampling </a:t>
            </a:r>
            <a:endParaRPr lang="zh-TW" altLang="en-US" dirty="0"/>
          </a:p>
        </p:txBody>
      </p:sp>
    </p:spTree>
    <p:extLst>
      <p:ext uri="{BB962C8B-B14F-4D97-AF65-F5344CB8AC3E}">
        <p14:creationId xmlns:p14="http://schemas.microsoft.com/office/powerpoint/2010/main" val="70455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9C6DB7-5FE5-42BF-AF46-2B2F54C15E57}" type="slidenum">
              <a:rPr lang="zh-TW" altLang="en-US" smtClean="0"/>
              <a:t>11</a:t>
            </a:fld>
            <a:endParaRPr lang="zh-TW" altLang="en-US"/>
          </a:p>
        </p:txBody>
      </p:sp>
      <p:grpSp>
        <p:nvGrpSpPr>
          <p:cNvPr id="40" name="群組 39"/>
          <p:cNvGrpSpPr/>
          <p:nvPr/>
        </p:nvGrpSpPr>
        <p:grpSpPr>
          <a:xfrm>
            <a:off x="0" y="471794"/>
            <a:ext cx="4582876" cy="3600433"/>
            <a:chOff x="2349972" y="353366"/>
            <a:chExt cx="7001845" cy="5016342"/>
          </a:xfrm>
        </p:grpSpPr>
        <p:grpSp>
          <p:nvGrpSpPr>
            <p:cNvPr id="6" name="群組 5"/>
            <p:cNvGrpSpPr/>
            <p:nvPr/>
          </p:nvGrpSpPr>
          <p:grpSpPr>
            <a:xfrm>
              <a:off x="2349972" y="1575048"/>
              <a:ext cx="7001845" cy="3688145"/>
              <a:chOff x="2589113" y="2051296"/>
              <a:chExt cx="6704516" cy="3518231"/>
            </a:xfrm>
          </p:grpSpPr>
          <p:grpSp>
            <p:nvGrpSpPr>
              <p:cNvPr id="7" name="群組 6"/>
              <p:cNvGrpSpPr/>
              <p:nvPr/>
            </p:nvGrpSpPr>
            <p:grpSpPr>
              <a:xfrm>
                <a:off x="2589113" y="2051296"/>
                <a:ext cx="6704516" cy="3518231"/>
                <a:chOff x="2688866" y="2151049"/>
                <a:chExt cx="6276109" cy="3218973"/>
              </a:xfrm>
            </p:grpSpPr>
            <p:pic>
              <p:nvPicPr>
                <p:cNvPr id="9" name="圖片 8" descr="畫面剪輯"/>
                <p:cNvPicPr>
                  <a:picLocks noChangeAspect="1"/>
                </p:cNvPicPr>
                <p:nvPr/>
              </p:nvPicPr>
              <p:blipFill>
                <a:blip r:embed="rId2" cstate="print">
                  <a:extLst>
                    <a:ext uri="{BEBA8EAE-BF5A-486C-A8C5-ECC9F3942E4B}">
                      <a14:imgProps xmlns:a14="http://schemas.microsoft.com/office/drawing/2010/main">
                        <a14:imgLayer r:embed="rId3">
                          <a14:imgEffect>
                            <a14:backgroundRemoval t="6555" b="99695" l="383" r="97243">
                              <a14:foregroundMark x1="459" y1="6707" x2="459" y2="17226"/>
                              <a14:foregroundMark x1="613" y1="16616" x2="9571" y2="16159"/>
                              <a14:foregroundMark x1="10413" y1="7774" x2="10260" y2="15091"/>
                              <a14:foregroundMark x1="10031" y1="7927" x2="995" y2="7470"/>
                              <a14:foregroundMark x1="15008" y1="65244" x2="18070" y2="60976"/>
                              <a14:foregroundMark x1="29479" y1="77896" x2="48698" y2="35366"/>
                              <a14:foregroundMark x1="25651" y1="81860" x2="32236" y2="80183"/>
                              <a14:foregroundMark x1="32006" y1="80030" x2="56508" y2="24085"/>
                              <a14:foregroundMark x1="48392" y1="36433" x2="56662" y2="20579"/>
                              <a14:foregroundMark x1="91884" y1="63415" x2="94410" y2="58841"/>
                              <a14:foregroundMark x1="95865" y1="90244" x2="95865" y2="97561"/>
                              <a14:foregroundMark x1="95176" y1="91006" x2="95023" y2="97866"/>
                              <a14:foregroundMark x1="96478" y1="90244" x2="96248" y2="96799"/>
                              <a14:backgroundMark x1="306" y1="6098" x2="10796" y2="5793"/>
                              <a14:backgroundMark x1="10567" y1="6098" x2="12940" y2="1677"/>
                              <a14:backgroundMark x1="12557" y1="2439" x2="14089" y2="6707"/>
                              <a14:backgroundMark x1="13859" y1="7774" x2="13706" y2="82012"/>
                              <a14:backgroundMark x1="14012" y1="81555" x2="26799" y2="82622"/>
                              <a14:backgroundMark x1="18224" y1="61280" x2="26263" y2="76829"/>
                              <a14:backgroundMark x1="26953" y1="77287" x2="56126" y2="19055"/>
                              <a14:backgroundMark x1="56126" y1="19817" x2="62021" y2="22256"/>
                              <a14:backgroundMark x1="62328" y1="22713" x2="80628" y2="73323"/>
                              <a14:backgroundMark x1="80704" y1="73628" x2="95176" y2="57774"/>
                              <a14:backgroundMark x1="94410" y1="59146" x2="96325" y2="63415"/>
                              <a14:backgroundMark x1="96325" y1="62500" x2="84303" y2="81555"/>
                              <a14:backgroundMark x1="83767" y1="82317" x2="74809" y2="73628"/>
                              <a14:backgroundMark x1="74885" y1="73628" x2="59571" y2="25305"/>
                              <a14:backgroundMark x1="59954" y1="27287" x2="56126" y2="25610"/>
                              <a14:backgroundMark x1="56126" y1="26220" x2="33308" y2="79726"/>
                              <a14:backgroundMark x1="32772" y1="81860" x2="83231" y2="80945"/>
                              <a14:backgroundMark x1="14395" y1="6098" x2="13476" y2="0"/>
                              <a14:backgroundMark x1="459" y1="17683" x2="10949" y2="18445"/>
                              <a14:backgroundMark x1="10949" y1="19055" x2="11562" y2="87043"/>
                              <a14:backgroundMark x1="11715" y1="87805" x2="94104" y2="86890"/>
                              <a14:backgroundMark x1="97856" y1="88872" x2="99923" y2="87805"/>
                              <a14:backgroundMark x1="32236" y1="82317" x2="26034" y2="82927"/>
                              <a14:backgroundMark x1="31853" y1="79726" x2="25345" y2="82317"/>
                              <a14:backgroundMark x1="37519" y1="61738" x2="37519" y2="61738"/>
                              <a14:backgroundMark x1="32772" y1="78049" x2="32772" y2="78049"/>
                              <a14:backgroundMark x1="31853" y1="80488" x2="31853" y2="80488"/>
                            </a14:backgroundRemoval>
                          </a14:imgEffect>
                        </a14:imgLayer>
                      </a14:imgProps>
                    </a:ext>
                    <a:ext uri="{28A0092B-C50C-407E-A947-70E740481C1C}">
                      <a14:useLocalDpi xmlns:a14="http://schemas.microsoft.com/office/drawing/2010/main" val="0"/>
                    </a:ext>
                  </a:extLst>
                </a:blip>
                <a:stretch>
                  <a:fillRect/>
                </a:stretch>
              </p:blipFill>
              <p:spPr>
                <a:xfrm>
                  <a:off x="2688866" y="2151049"/>
                  <a:ext cx="6276109" cy="3152471"/>
                </a:xfrm>
                <a:prstGeom prst="rect">
                  <a:avLst/>
                </a:prstGeom>
              </p:spPr>
            </p:pic>
            <p:sp>
              <p:nvSpPr>
                <p:cNvPr id="10" name="圓角矩形 9"/>
                <p:cNvSpPr/>
                <p:nvPr/>
              </p:nvSpPr>
              <p:spPr>
                <a:xfrm>
                  <a:off x="8610600" y="4962699"/>
                  <a:ext cx="241069" cy="407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圖片 7" descr="畫面剪輯"/>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5052" y="5091098"/>
                <a:ext cx="160012" cy="405745"/>
              </a:xfrm>
              <a:prstGeom prst="rect">
                <a:avLst/>
              </a:prstGeom>
            </p:spPr>
          </p:pic>
        </p:grpSp>
        <p:grpSp>
          <p:nvGrpSpPr>
            <p:cNvPr id="11" name="群組 10"/>
            <p:cNvGrpSpPr/>
            <p:nvPr/>
          </p:nvGrpSpPr>
          <p:grpSpPr>
            <a:xfrm>
              <a:off x="3518754" y="1498853"/>
              <a:ext cx="4932219" cy="3600000"/>
              <a:chOff x="3524425" y="1940808"/>
              <a:chExt cx="4932219" cy="3600000"/>
            </a:xfrm>
          </p:grpSpPr>
          <p:cxnSp>
            <p:nvCxnSpPr>
              <p:cNvPr id="12" name="直線接點 11"/>
              <p:cNvCxnSpPr/>
              <p:nvPr/>
            </p:nvCxnSpPr>
            <p:spPr>
              <a:xfrm rot="5400000">
                <a:off x="1724425"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線接點 12"/>
              <p:cNvCxnSpPr/>
              <p:nvPr/>
            </p:nvCxnSpPr>
            <p:spPr>
              <a:xfrm rot="5400000">
                <a:off x="2159458"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直線接點 13"/>
              <p:cNvCxnSpPr/>
              <p:nvPr/>
            </p:nvCxnSpPr>
            <p:spPr>
              <a:xfrm rot="5400000">
                <a:off x="2575094"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線接點 14"/>
              <p:cNvCxnSpPr/>
              <p:nvPr/>
            </p:nvCxnSpPr>
            <p:spPr>
              <a:xfrm rot="5400000">
                <a:off x="2974105"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線接點 15"/>
              <p:cNvCxnSpPr/>
              <p:nvPr/>
            </p:nvCxnSpPr>
            <p:spPr>
              <a:xfrm rot="5400000">
                <a:off x="3373116"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線接點 16"/>
              <p:cNvCxnSpPr/>
              <p:nvPr/>
            </p:nvCxnSpPr>
            <p:spPr>
              <a:xfrm rot="5400000">
                <a:off x="3788752"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線接點 17"/>
              <p:cNvCxnSpPr/>
              <p:nvPr/>
            </p:nvCxnSpPr>
            <p:spPr>
              <a:xfrm rot="5400000">
                <a:off x="4204389"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線接點 18"/>
              <p:cNvCxnSpPr/>
              <p:nvPr/>
            </p:nvCxnSpPr>
            <p:spPr>
              <a:xfrm rot="5400000">
                <a:off x="4603400"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線接點 19"/>
              <p:cNvCxnSpPr/>
              <p:nvPr/>
            </p:nvCxnSpPr>
            <p:spPr>
              <a:xfrm rot="5400000">
                <a:off x="5010723"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線接點 20"/>
              <p:cNvCxnSpPr/>
              <p:nvPr/>
            </p:nvCxnSpPr>
            <p:spPr>
              <a:xfrm rot="5400000">
                <a:off x="5434673"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線接點 21"/>
              <p:cNvCxnSpPr/>
              <p:nvPr/>
            </p:nvCxnSpPr>
            <p:spPr>
              <a:xfrm rot="5400000">
                <a:off x="5841996"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線接點 22"/>
              <p:cNvCxnSpPr/>
              <p:nvPr/>
            </p:nvCxnSpPr>
            <p:spPr>
              <a:xfrm rot="5400000">
                <a:off x="6257632"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線接點 23"/>
              <p:cNvCxnSpPr/>
              <p:nvPr/>
            </p:nvCxnSpPr>
            <p:spPr>
              <a:xfrm rot="5400000">
                <a:off x="6656644"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5" name="弧形 24"/>
            <p:cNvSpPr/>
            <p:nvPr/>
          </p:nvSpPr>
          <p:spPr>
            <a:xfrm rot="10800000">
              <a:off x="3391832" y="1950918"/>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26" name="群組 25"/>
            <p:cNvGrpSpPr/>
            <p:nvPr/>
          </p:nvGrpSpPr>
          <p:grpSpPr>
            <a:xfrm>
              <a:off x="3838360" y="353366"/>
              <a:ext cx="4721313" cy="4049902"/>
              <a:chOff x="3830047" y="802253"/>
              <a:chExt cx="4721313" cy="4049902"/>
            </a:xfrm>
          </p:grpSpPr>
          <p:sp>
            <p:nvSpPr>
              <p:cNvPr id="27" name="弧形 26"/>
              <p:cNvSpPr/>
              <p:nvPr/>
            </p:nvSpPr>
            <p:spPr>
              <a:xfrm rot="10800000">
                <a:off x="3830047" y="2753531"/>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弧形 27"/>
              <p:cNvSpPr/>
              <p:nvPr/>
            </p:nvSpPr>
            <p:spPr>
              <a:xfrm rot="10800000">
                <a:off x="4217134" y="2665386"/>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弧形 28"/>
              <p:cNvSpPr/>
              <p:nvPr/>
            </p:nvSpPr>
            <p:spPr>
              <a:xfrm rot="10800000">
                <a:off x="4613234" y="2252521"/>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弧形 29"/>
              <p:cNvSpPr/>
              <p:nvPr/>
            </p:nvSpPr>
            <p:spPr>
              <a:xfrm rot="10800000">
                <a:off x="5037183" y="1697150"/>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弧形 30"/>
              <p:cNvSpPr/>
              <p:nvPr/>
            </p:nvSpPr>
            <p:spPr>
              <a:xfrm rot="10800000">
                <a:off x="5456532" y="1203209"/>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弧形 31"/>
              <p:cNvSpPr/>
              <p:nvPr/>
            </p:nvSpPr>
            <p:spPr>
              <a:xfrm rot="10800000">
                <a:off x="5863854" y="802253"/>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3" name="弧形 32"/>
              <p:cNvSpPr/>
              <p:nvPr/>
            </p:nvSpPr>
            <p:spPr>
              <a:xfrm rot="10800000">
                <a:off x="6299830" y="822233"/>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弧形 33"/>
              <p:cNvSpPr/>
              <p:nvPr/>
            </p:nvSpPr>
            <p:spPr>
              <a:xfrm rot="10800000">
                <a:off x="6701294" y="1303470"/>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 name="弧形 34"/>
              <p:cNvSpPr/>
              <p:nvPr/>
            </p:nvSpPr>
            <p:spPr>
              <a:xfrm rot="10800000">
                <a:off x="7131991" y="1995548"/>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弧形 35"/>
              <p:cNvSpPr/>
              <p:nvPr/>
            </p:nvSpPr>
            <p:spPr>
              <a:xfrm rot="10800000">
                <a:off x="7533454" y="2584473"/>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7" name="弧形 36"/>
              <p:cNvSpPr/>
              <p:nvPr/>
            </p:nvSpPr>
            <p:spPr>
              <a:xfrm rot="10800000">
                <a:off x="7912150" y="2698428"/>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38" name="直線接點 37"/>
            <p:cNvCxnSpPr/>
            <p:nvPr/>
          </p:nvCxnSpPr>
          <p:spPr>
            <a:xfrm>
              <a:off x="3738198" y="4459307"/>
              <a:ext cx="0" cy="3371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3126581" y="4787403"/>
              <a:ext cx="2180865" cy="582305"/>
            </a:xfrm>
            <a:prstGeom prst="rect">
              <a:avLst/>
            </a:prstGeom>
            <a:noFill/>
            <a:ln>
              <a:noFill/>
            </a:ln>
          </p:spPr>
          <p:txBody>
            <a:bodyPr wrap="none" rtlCol="0">
              <a:spAutoFit/>
            </a:bodyPr>
            <a:lstStyle/>
            <a:p>
              <a:r>
                <a:rPr lang="en-US" altLang="zh-TW" dirty="0">
                  <a:solidFill>
                    <a:srgbClr val="FF0000"/>
                  </a:solidFill>
                </a:rPr>
                <a:t>1</a:t>
              </a:r>
              <a:r>
                <a:rPr lang="en-US" altLang="zh-TW" baseline="30000" dirty="0">
                  <a:solidFill>
                    <a:srgbClr val="FF0000"/>
                  </a:solidFill>
                </a:rPr>
                <a:t>st</a:t>
              </a:r>
              <a:r>
                <a:rPr lang="en-US" altLang="zh-TW" dirty="0">
                  <a:solidFill>
                    <a:srgbClr val="FF0000"/>
                  </a:solidFill>
                </a:rPr>
                <a:t> window</a:t>
              </a:r>
              <a:endParaRPr lang="zh-TW" altLang="en-US" dirty="0">
                <a:solidFill>
                  <a:srgbClr val="FF0000"/>
                </a:solidFill>
              </a:endParaRPr>
            </a:p>
          </p:txBody>
        </p:sp>
      </p:grpSp>
      <p:sp>
        <p:nvSpPr>
          <p:cNvPr id="41" name="圓角矩形 40"/>
          <p:cNvSpPr/>
          <p:nvPr/>
        </p:nvSpPr>
        <p:spPr>
          <a:xfrm>
            <a:off x="696603" y="1132111"/>
            <a:ext cx="421046" cy="251198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圖片 41" descr="畫面剪輯"/>
          <p:cNvPicPr>
            <a:picLocks noChangeAspect="1"/>
          </p:cNvPicPr>
          <p:nvPr/>
        </p:nvPicPr>
        <p:blipFill rotWithShape="1">
          <a:blip r:embed="rId5">
            <a:extLst>
              <a:ext uri="{28A0092B-C50C-407E-A947-70E740481C1C}">
                <a14:useLocalDpi xmlns:a14="http://schemas.microsoft.com/office/drawing/2010/main" val="0"/>
              </a:ext>
            </a:extLst>
          </a:blip>
          <a:srcRect t="933"/>
          <a:stretch/>
        </p:blipFill>
        <p:spPr>
          <a:xfrm>
            <a:off x="4516273" y="1216280"/>
            <a:ext cx="4418855" cy="2612015"/>
          </a:xfrm>
          <a:prstGeom prst="rect">
            <a:avLst/>
          </a:prstGeom>
        </p:spPr>
      </p:pic>
      <p:sp>
        <p:nvSpPr>
          <p:cNvPr id="47" name="弧形箭號 (左彎) 46"/>
          <p:cNvSpPr/>
          <p:nvPr/>
        </p:nvSpPr>
        <p:spPr>
          <a:xfrm rot="16200000" flipH="1">
            <a:off x="4101944" y="1556061"/>
            <a:ext cx="653267" cy="5966150"/>
          </a:xfrm>
          <a:prstGeom prst="curvedLeftArrow">
            <a:avLst>
              <a:gd name="adj1" fmla="val 0"/>
              <a:gd name="adj2" fmla="val 21409"/>
              <a:gd name="adj3" fmla="val 224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8" name="文字方塊 47"/>
          <p:cNvSpPr txBox="1"/>
          <p:nvPr/>
        </p:nvSpPr>
        <p:spPr>
          <a:xfrm>
            <a:off x="2116147" y="4038770"/>
            <a:ext cx="4779637" cy="646331"/>
          </a:xfrm>
          <a:prstGeom prst="rect">
            <a:avLst/>
          </a:prstGeom>
          <a:noFill/>
        </p:spPr>
        <p:txBody>
          <a:bodyPr wrap="square" rtlCol="0">
            <a:spAutoFit/>
          </a:bodyPr>
          <a:lstStyle/>
          <a:p>
            <a:pPr algn="just"/>
            <a:r>
              <a:rPr lang="en-US" altLang="zh-TW" dirty="0"/>
              <a:t>Each window is then converted to probability distributions along the reaction coordinate.</a:t>
            </a:r>
            <a:endParaRPr lang="zh-TW" altLang="en-US" dirty="0"/>
          </a:p>
        </p:txBody>
      </p:sp>
      <p:sp>
        <p:nvSpPr>
          <p:cNvPr id="49" name="文字方塊 48"/>
          <p:cNvSpPr txBox="1"/>
          <p:nvPr/>
        </p:nvSpPr>
        <p:spPr>
          <a:xfrm>
            <a:off x="891110" y="5083878"/>
            <a:ext cx="7543513" cy="646331"/>
          </a:xfrm>
          <a:prstGeom prst="rect">
            <a:avLst/>
          </a:prstGeom>
          <a:noFill/>
        </p:spPr>
        <p:txBody>
          <a:bodyPr wrap="square" rtlCol="0">
            <a:spAutoFit/>
          </a:bodyPr>
          <a:lstStyle/>
          <a:p>
            <a:pPr algn="just"/>
            <a:r>
              <a:rPr lang="en-US" altLang="zh-TW" dirty="0"/>
              <a:t>The distribution corresponds to the MD for each window, so the distribution does not follow the real potential function.</a:t>
            </a:r>
            <a:endParaRPr lang="zh-TW" altLang="en-US" dirty="0"/>
          </a:p>
        </p:txBody>
      </p:sp>
      <p:sp>
        <p:nvSpPr>
          <p:cNvPr id="45" name="標題 1"/>
          <p:cNvSpPr>
            <a:spLocks noGrp="1"/>
          </p:cNvSpPr>
          <p:nvPr>
            <p:ph type="title"/>
          </p:nvPr>
        </p:nvSpPr>
        <p:spPr>
          <a:xfrm>
            <a:off x="3140016" y="0"/>
            <a:ext cx="5546784" cy="651600"/>
          </a:xfrm>
        </p:spPr>
        <p:txBody>
          <a:bodyPr/>
          <a:lstStyle/>
          <a:p>
            <a:r>
              <a:rPr lang="en-US" altLang="zh-TW" dirty="0"/>
              <a:t>The Umbrella Sampling </a:t>
            </a:r>
            <a:endParaRPr lang="zh-TW" altLang="en-US" dirty="0"/>
          </a:p>
        </p:txBody>
      </p:sp>
    </p:spTree>
    <p:extLst>
      <p:ext uri="{BB962C8B-B14F-4D97-AF65-F5344CB8AC3E}">
        <p14:creationId xmlns:p14="http://schemas.microsoft.com/office/powerpoint/2010/main" val="1429563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9C6DB7-5FE5-42BF-AF46-2B2F54C15E57}" type="slidenum">
              <a:rPr lang="zh-TW" altLang="en-US" smtClean="0"/>
              <a:t>12</a:t>
            </a:fld>
            <a:endParaRPr lang="zh-TW" altLang="en-US"/>
          </a:p>
        </p:txBody>
      </p:sp>
      <p:grpSp>
        <p:nvGrpSpPr>
          <p:cNvPr id="8" name="群組 7"/>
          <p:cNvGrpSpPr/>
          <p:nvPr/>
        </p:nvGrpSpPr>
        <p:grpSpPr>
          <a:xfrm>
            <a:off x="28623" y="2786332"/>
            <a:ext cx="4779505" cy="3226638"/>
            <a:chOff x="618342" y="2064295"/>
            <a:chExt cx="5724269" cy="3389466"/>
          </a:xfrm>
        </p:grpSpPr>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42" y="2064295"/>
              <a:ext cx="5724269" cy="3389466"/>
            </a:xfrm>
            <a:prstGeom prst="rect">
              <a:avLst/>
            </a:prstGeom>
          </p:spPr>
        </p:pic>
        <p:sp>
          <p:nvSpPr>
            <p:cNvPr id="7" name="矩形 6"/>
            <p:cNvSpPr/>
            <p:nvPr/>
          </p:nvSpPr>
          <p:spPr>
            <a:xfrm>
              <a:off x="5336771" y="2064295"/>
              <a:ext cx="324196" cy="129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sp>
        <p:nvSpPr>
          <p:cNvPr id="9" name="文字方塊 8"/>
          <p:cNvSpPr txBox="1"/>
          <p:nvPr/>
        </p:nvSpPr>
        <p:spPr>
          <a:xfrm>
            <a:off x="348378" y="1141682"/>
            <a:ext cx="8332730" cy="400110"/>
          </a:xfrm>
          <a:prstGeom prst="rect">
            <a:avLst/>
          </a:prstGeom>
          <a:noFill/>
        </p:spPr>
        <p:txBody>
          <a:bodyPr wrap="none" rtlCol="0">
            <a:spAutoFit/>
          </a:bodyPr>
          <a:lstStyle/>
          <a:p>
            <a:r>
              <a:rPr lang="en-US" altLang="zh-TW" sz="2000" dirty="0"/>
              <a:t>For all the distributions for each windows along the reaction coordinate. </a:t>
            </a:r>
            <a:endParaRPr lang="zh-TW" altLang="en-US" sz="2000" dirty="0"/>
          </a:p>
        </p:txBody>
      </p:sp>
      <p:sp>
        <p:nvSpPr>
          <p:cNvPr id="10" name="文字方塊 9"/>
          <p:cNvSpPr txBox="1"/>
          <p:nvPr/>
        </p:nvSpPr>
        <p:spPr>
          <a:xfrm>
            <a:off x="1011470" y="1472113"/>
            <a:ext cx="5436296" cy="400110"/>
          </a:xfrm>
          <a:prstGeom prst="rect">
            <a:avLst/>
          </a:prstGeom>
          <a:noFill/>
        </p:spPr>
        <p:txBody>
          <a:bodyPr wrap="none" rtlCol="0">
            <a:spAutoFit/>
          </a:bodyPr>
          <a:lstStyle/>
          <a:p>
            <a:r>
              <a:rPr lang="en-US" altLang="zh-TW" sz="2000" dirty="0"/>
              <a:t>We then get the biased probability distribution.</a:t>
            </a:r>
            <a:endParaRPr lang="zh-TW" altLang="en-US" sz="2000" dirty="0"/>
          </a:p>
        </p:txBody>
      </p:sp>
      <p:sp>
        <p:nvSpPr>
          <p:cNvPr id="11" name="向下箭號 10"/>
          <p:cNvSpPr/>
          <p:nvPr/>
        </p:nvSpPr>
        <p:spPr>
          <a:xfrm>
            <a:off x="2253725" y="1900925"/>
            <a:ext cx="329300" cy="9130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文字方塊 11"/>
          <p:cNvSpPr txBox="1"/>
          <p:nvPr/>
        </p:nvSpPr>
        <p:spPr>
          <a:xfrm>
            <a:off x="4808128" y="2888555"/>
            <a:ext cx="4128838" cy="1015663"/>
          </a:xfrm>
          <a:prstGeom prst="rect">
            <a:avLst/>
          </a:prstGeom>
          <a:noFill/>
          <a:ln w="19050">
            <a:solidFill>
              <a:srgbClr val="FF0000"/>
            </a:solidFill>
          </a:ln>
        </p:spPr>
        <p:txBody>
          <a:bodyPr wrap="square" rtlCol="0">
            <a:spAutoFit/>
          </a:bodyPr>
          <a:lstStyle/>
          <a:p>
            <a:pPr algn="just"/>
            <a:r>
              <a:rPr lang="en-US" altLang="zh-TW" sz="2000" dirty="0"/>
              <a:t>But how do we convert the biased probability distribution to the un-biased  free energy?</a:t>
            </a:r>
            <a:endParaRPr lang="zh-TW" altLang="en-US" sz="2000" dirty="0"/>
          </a:p>
        </p:txBody>
      </p:sp>
      <p:pic>
        <p:nvPicPr>
          <p:cNvPr id="13" name="圖片 12"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693" y="4006441"/>
            <a:ext cx="2323799" cy="582624"/>
          </a:xfrm>
          <a:prstGeom prst="rect">
            <a:avLst/>
          </a:prstGeom>
        </p:spPr>
      </p:pic>
      <p:sp>
        <p:nvSpPr>
          <p:cNvPr id="14" name="標題 1"/>
          <p:cNvSpPr>
            <a:spLocks noGrp="1"/>
          </p:cNvSpPr>
          <p:nvPr>
            <p:ph type="title"/>
          </p:nvPr>
        </p:nvSpPr>
        <p:spPr>
          <a:xfrm>
            <a:off x="3140016" y="0"/>
            <a:ext cx="5546784" cy="651600"/>
          </a:xfrm>
        </p:spPr>
        <p:txBody>
          <a:bodyPr/>
          <a:lstStyle/>
          <a:p>
            <a:r>
              <a:rPr lang="en-US" altLang="zh-TW" dirty="0"/>
              <a:t>The Umbrella Sampling </a:t>
            </a:r>
            <a:endParaRPr lang="zh-TW" altLang="en-US" dirty="0"/>
          </a:p>
        </p:txBody>
      </p:sp>
      <p:sp>
        <p:nvSpPr>
          <p:cNvPr id="3" name="文字方塊 2"/>
          <p:cNvSpPr txBox="1"/>
          <p:nvPr/>
        </p:nvSpPr>
        <p:spPr>
          <a:xfrm>
            <a:off x="693120" y="5914807"/>
            <a:ext cx="6072996" cy="646331"/>
          </a:xfrm>
          <a:prstGeom prst="rect">
            <a:avLst/>
          </a:prstGeom>
          <a:noFill/>
        </p:spPr>
        <p:txBody>
          <a:bodyPr wrap="square" rtlCol="0">
            <a:spAutoFit/>
          </a:bodyPr>
          <a:lstStyle/>
          <a:p>
            <a:r>
              <a:rPr lang="en-US" altLang="zh-TW" dirty="0"/>
              <a:t>A</a:t>
            </a:r>
            <a:r>
              <a:rPr lang="zh-TW" altLang="en-US" dirty="0"/>
              <a:t> </a:t>
            </a:r>
            <a:r>
              <a:rPr lang="en-US" altLang="zh-TW" dirty="0"/>
              <a:t>well planned window selection with the suitable amount of windows and force constant</a:t>
            </a:r>
            <a:endParaRPr lang="zh-TW" altLang="en-US" dirty="0"/>
          </a:p>
        </p:txBody>
      </p:sp>
      <mc:AlternateContent xmlns:mc="http://schemas.openxmlformats.org/markup-compatibility/2006" xmlns:a14="http://schemas.microsoft.com/office/drawing/2010/main">
        <mc:Choice Requires="a14">
          <p:sp>
            <p:nvSpPr>
              <p:cNvPr id="15" name="文字方塊 14"/>
              <p:cNvSpPr txBox="1"/>
              <p:nvPr/>
            </p:nvSpPr>
            <p:spPr>
              <a:xfrm>
                <a:off x="4525077" y="4604959"/>
                <a:ext cx="4694940" cy="369332"/>
              </a:xfrm>
              <a:prstGeom prst="rect">
                <a:avLst/>
              </a:prstGeom>
              <a:noFill/>
            </p:spPr>
            <p:txBody>
              <a:bodyPr wrap="none" rtlCol="0">
                <a:spAutoFit/>
              </a:bodyPr>
              <a:lstStyle/>
              <a:p>
                <a14:m>
                  <m:oMath xmlns:m="http://schemas.openxmlformats.org/officeDocument/2006/math">
                    <m:r>
                      <a:rPr lang="en-US" altLang="zh-TW" i="1">
                        <a:latin typeface="Cambria Math" panose="02040503050406030204" pitchFamily="18" charset="0"/>
                        <a:ea typeface="Cambria Math" panose="02040503050406030204" pitchFamily="18" charset="0"/>
                      </a:rPr>
                      <m:t>𝐺</m:t>
                    </m:r>
                    <m:r>
                      <a:rPr lang="en-US" altLang="zh-TW" i="1" baseline="30000">
                        <a:latin typeface="Cambria Math" panose="02040503050406030204" pitchFamily="18" charset="0"/>
                        <a:ea typeface="Cambria Math" panose="02040503050406030204" pitchFamily="18" charset="0"/>
                      </a:rPr>
                      <m:t>𝑢</m:t>
                    </m:r>
                  </m:oMath>
                </a14:m>
                <a:r>
                  <a:rPr lang="en-US" altLang="zh-TW" i="1" dirty="0"/>
                  <a:t> </a:t>
                </a:r>
                <a:r>
                  <a:rPr lang="en-US" altLang="zh-TW" dirty="0"/>
                  <a:t>denotes the un-biased free energy profile</a:t>
                </a:r>
                <a:endParaRPr lang="zh-TW" altLang="en-US" baseline="300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25077" y="4604959"/>
                <a:ext cx="4694940" cy="369332"/>
              </a:xfrm>
              <a:prstGeom prst="rect">
                <a:avLst/>
              </a:prstGeom>
              <a:blipFill rotWithShape="0">
                <a:blip r:embed="rId4"/>
                <a:stretch>
                  <a:fillRect t="-8197" r="-519"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4373334" y="5000698"/>
                <a:ext cx="4916987" cy="369332"/>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ea typeface="Cambria Math" panose="02040503050406030204" pitchFamily="18" charset="0"/>
                      </a:rPr>
                      <m:t>𝑃</m:t>
                    </m:r>
                    <m:r>
                      <a:rPr lang="en-US" altLang="zh-TW" b="0" i="1" baseline="30000" smtClean="0">
                        <a:latin typeface="Cambria Math" panose="02040503050406030204" pitchFamily="18" charset="0"/>
                        <a:ea typeface="Cambria Math" panose="02040503050406030204" pitchFamily="18" charset="0"/>
                      </a:rPr>
                      <m:t>𝑏</m:t>
                    </m:r>
                  </m:oMath>
                </a14:m>
                <a:r>
                  <a:rPr lang="en-US" altLang="zh-TW" i="1" dirty="0"/>
                  <a:t>    </a:t>
                </a:r>
                <a:r>
                  <a:rPr lang="en-US" altLang="zh-TW" dirty="0"/>
                  <a:t>denotes the biased probability distribution</a:t>
                </a:r>
                <a:endParaRPr lang="zh-TW" altLang="en-US" baseline="300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4373334" y="5000698"/>
                <a:ext cx="4916987" cy="369332"/>
              </a:xfrm>
              <a:prstGeom prst="rect">
                <a:avLst/>
              </a:prstGeom>
              <a:blipFill rotWithShape="0">
                <a:blip r:embed="rId5"/>
                <a:stretch>
                  <a:fillRect t="-8197" r="-496" b="-24590"/>
                </a:stretch>
              </a:blipFill>
            </p:spPr>
            <p:txBody>
              <a:bodyPr/>
              <a:lstStyle/>
              <a:p>
                <a:r>
                  <a:rPr lang="zh-TW" altLang="en-US">
                    <a:noFill/>
                  </a:rPr>
                  <a:t> </a:t>
                </a:r>
              </a:p>
            </p:txBody>
          </p:sp>
        </mc:Fallback>
      </mc:AlternateContent>
      <p:pic>
        <p:nvPicPr>
          <p:cNvPr id="17" name="圖片 16" descr="畫面剪輯"/>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0916" y="5113755"/>
            <a:ext cx="174424" cy="160470"/>
          </a:xfrm>
          <a:prstGeom prst="rect">
            <a:avLst/>
          </a:prstGeom>
        </p:spPr>
      </p:pic>
    </p:spTree>
    <p:extLst>
      <p:ext uri="{BB962C8B-B14F-4D97-AF65-F5344CB8AC3E}">
        <p14:creationId xmlns:p14="http://schemas.microsoft.com/office/powerpoint/2010/main" val="281620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9C6DB7-5FE5-42BF-AF46-2B2F54C15E57}" type="slidenum">
              <a:rPr lang="zh-TW" altLang="en-US" smtClean="0"/>
              <a:t>13</a:t>
            </a:fld>
            <a:endParaRPr lang="zh-TW" altLang="en-US"/>
          </a:p>
        </p:txBody>
      </p:sp>
      <p:sp>
        <p:nvSpPr>
          <p:cNvPr id="19" name="文字方塊 18"/>
          <p:cNvSpPr txBox="1"/>
          <p:nvPr/>
        </p:nvSpPr>
        <p:spPr>
          <a:xfrm>
            <a:off x="1685286" y="1001632"/>
            <a:ext cx="5974971" cy="400110"/>
          </a:xfrm>
          <a:prstGeom prst="rect">
            <a:avLst/>
          </a:prstGeom>
          <a:noFill/>
        </p:spPr>
        <p:txBody>
          <a:bodyPr wrap="square" rtlCol="0">
            <a:spAutoFit/>
          </a:bodyPr>
          <a:lstStyle/>
          <a:p>
            <a:r>
              <a:rPr lang="en-US" altLang="zh-TW" sz="2000" dirty="0"/>
              <a:t>Weighted histogram analysis method (WHAM)</a:t>
            </a:r>
            <a:endParaRPr lang="zh-TW" altLang="en-US" sz="2000" dirty="0"/>
          </a:p>
        </p:txBody>
      </p:sp>
      <p:grpSp>
        <p:nvGrpSpPr>
          <p:cNvPr id="25" name="群組 24"/>
          <p:cNvGrpSpPr/>
          <p:nvPr/>
        </p:nvGrpSpPr>
        <p:grpSpPr>
          <a:xfrm>
            <a:off x="10806" y="2209242"/>
            <a:ext cx="3348959" cy="891686"/>
            <a:chOff x="4245972" y="2218969"/>
            <a:chExt cx="3836008" cy="931281"/>
          </a:xfrm>
        </p:grpSpPr>
        <mc:AlternateContent xmlns:mc="http://schemas.openxmlformats.org/markup-compatibility/2006" xmlns:a14="http://schemas.microsoft.com/office/drawing/2010/main">
          <mc:Choice Requires="a14">
            <p:sp>
              <p:nvSpPr>
                <p:cNvPr id="7" name="文字方塊 6"/>
                <p:cNvSpPr txBox="1"/>
                <p:nvPr/>
              </p:nvSpPr>
              <p:spPr>
                <a:xfrm>
                  <a:off x="4245972" y="2218969"/>
                  <a:ext cx="3836008" cy="931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𝐺</m:t>
                            </m:r>
                            <m:r>
                              <a:rPr lang="en-US" altLang="zh-TW" i="1" baseline="30000">
                                <a:latin typeface="Cambria Math" panose="02040503050406030204" pitchFamily="18" charset="0"/>
                                <a:ea typeface="Cambria Math" panose="02040503050406030204" pitchFamily="18" charset="0"/>
                              </a:rPr>
                              <m:t>𝑢</m:t>
                            </m:r>
                            <m:r>
                              <a:rPr lang="en-US" altLang="zh-TW" i="1" baseline="3000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𝐾𝑇</m:t>
                            </m:r>
                          </m:sup>
                        </m:sSup>
                        <m:r>
                          <a:rPr lang="en-US" altLang="zh-TW">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𝑖</m:t>
                            </m:r>
                          </m:sub>
                          <m:sup/>
                          <m:e>
                            <m:r>
                              <a:rPr lang="en-US" altLang="zh-TW" i="1">
                                <a:latin typeface="Cambria Math" panose="02040503050406030204" pitchFamily="18" charset="0"/>
                              </a:rPr>
                              <m:t>𝑛</m:t>
                            </m:r>
                            <m:r>
                              <a:rPr lang="en-US" altLang="zh-TW" i="1" baseline="-25000">
                                <a:latin typeface="Cambria Math" panose="02040503050406030204" pitchFamily="18" charset="0"/>
                              </a:rPr>
                              <m:t>𝑖</m:t>
                            </m:r>
                            <m:sSup>
                              <m:sSupPr>
                                <m:ctrlPr>
                                  <a:rPr lang="en-US" altLang="zh-TW" i="1">
                                    <a:latin typeface="Cambria Math" panose="02040503050406030204" pitchFamily="18" charset="0"/>
                                  </a:rPr>
                                </m:ctrlPr>
                              </m:sSupPr>
                              <m:e>
                                <m:r>
                                  <a:rPr lang="en-US" altLang="zh-TW" i="1">
                                    <a:latin typeface="Cambria Math" panose="02040503050406030204" pitchFamily="18" charset="0"/>
                                  </a:rPr>
                                  <m:t>    </m:t>
                                </m:r>
                                <m:r>
                                  <a:rPr lang="en-US" altLang="zh-TW" i="1">
                                    <a:latin typeface="Cambria Math" panose="02040503050406030204" pitchFamily="18" charset="0"/>
                                  </a:rPr>
                                  <m:t>𝑒</m:t>
                                </m:r>
                              </m:e>
                              <m: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r>
                                          <a:rPr lang="en-US" altLang="zh-TW" i="1" baseline="-25000">
                                            <a:latin typeface="Cambria Math" panose="02040503050406030204" pitchFamily="18" charset="0"/>
                                          </a:rPr>
                                          <m:t>𝑖</m:t>
                                        </m:r>
                                      </m:e>
                                      <m:sup>
                                        <m:r>
                                          <a:rPr lang="en-US" altLang="zh-TW" i="1">
                                            <a:latin typeface="Cambria Math" panose="02040503050406030204" pitchFamily="18" charset="0"/>
                                          </a:rPr>
                                          <m:t>𝑏</m:t>
                                        </m:r>
                                      </m:sup>
                                    </m:sSup>
                                    <m:r>
                                      <a:rPr lang="en-US" altLang="zh-TW" i="1">
                                        <a:latin typeface="Cambria Math" panose="02040503050406030204" pitchFamily="18" charset="0"/>
                                      </a:rPr>
                                      <m:t>        </m:t>
                                    </m:r>
                                  </m:num>
                                  <m:den>
                                    <m:r>
                                      <a:rPr lang="en-US" altLang="zh-TW" i="1">
                                        <a:latin typeface="Cambria Math" panose="02040503050406030204" pitchFamily="18" charset="0"/>
                                      </a:rPr>
                                      <m:t>𝐾𝑇</m:t>
                                    </m:r>
                                  </m:den>
                                </m:f>
                              </m:sup>
                            </m:sSup>
                          </m:e>
                        </m:nary>
                      </m:oMath>
                    </m:oMathPara>
                  </a14:m>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245972" y="2218969"/>
                  <a:ext cx="3836008" cy="931281"/>
                </a:xfrm>
                <a:prstGeom prst="rect">
                  <a:avLst/>
                </a:prstGeom>
                <a:blipFill rotWithShape="0">
                  <a:blip r:embed="rId2"/>
                  <a:stretch>
                    <a:fillRect/>
                  </a:stretch>
                </a:blipFill>
              </p:spPr>
              <p:txBody>
                <a:bodyPr/>
                <a:lstStyle/>
                <a:p>
                  <a:r>
                    <a:rPr lang="zh-TW" altLang="en-US">
                      <a:noFill/>
                    </a:rPr>
                    <a:t> </a:t>
                  </a:r>
                </a:p>
              </p:txBody>
            </p:sp>
          </mc:Fallback>
        </mc:AlternateContent>
        <p:pic>
          <p:nvPicPr>
            <p:cNvPr id="12" name="圖片 11"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540" y="2399895"/>
              <a:ext cx="201891" cy="185739"/>
            </a:xfrm>
            <a:prstGeom prst="rect">
              <a:avLst/>
            </a:prstGeom>
          </p:spPr>
        </p:pic>
        <p:pic>
          <p:nvPicPr>
            <p:cNvPr id="23" name="圖片 22"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827" y="2478814"/>
              <a:ext cx="223442" cy="205566"/>
            </a:xfrm>
            <a:prstGeom prst="rect">
              <a:avLst/>
            </a:prstGeom>
          </p:spPr>
        </p:pic>
        <p:pic>
          <p:nvPicPr>
            <p:cNvPr id="24" name="圖片 23"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803" y="2281163"/>
              <a:ext cx="232565" cy="213960"/>
            </a:xfrm>
            <a:prstGeom prst="rect">
              <a:avLst/>
            </a:prstGeom>
          </p:spPr>
        </p:pic>
      </p:grpSp>
      <mc:AlternateContent xmlns:mc="http://schemas.openxmlformats.org/markup-compatibility/2006" xmlns:a14="http://schemas.microsoft.com/office/drawing/2010/main">
        <mc:Choice Requires="a14">
          <p:sp>
            <p:nvSpPr>
              <p:cNvPr id="26" name="文字方塊 25"/>
              <p:cNvSpPr txBox="1"/>
              <p:nvPr/>
            </p:nvSpPr>
            <p:spPr>
              <a:xfrm>
                <a:off x="3405786" y="1861472"/>
                <a:ext cx="5108396" cy="369332"/>
              </a:xfrm>
              <a:prstGeom prst="rect">
                <a:avLst/>
              </a:prstGeom>
              <a:noFill/>
            </p:spPr>
            <p:txBody>
              <a:bodyPr wrap="square" rtlCol="0">
                <a:spAutoFit/>
              </a:bodyPr>
              <a:lstStyle/>
              <a:p>
                <a14:m>
                  <m:oMath xmlns:m="http://schemas.openxmlformats.org/officeDocument/2006/math">
                    <m:r>
                      <a:rPr lang="en-US" altLang="zh-TW" i="1">
                        <a:latin typeface="Cambria Math" panose="02040503050406030204" pitchFamily="18" charset="0"/>
                        <a:ea typeface="Cambria Math" panose="02040503050406030204" pitchFamily="18" charset="0"/>
                      </a:rPr>
                      <m:t>𝐺</m:t>
                    </m:r>
                    <m:r>
                      <a:rPr lang="en-US" altLang="zh-TW" i="1" baseline="30000">
                        <a:latin typeface="Cambria Math" panose="02040503050406030204" pitchFamily="18" charset="0"/>
                        <a:ea typeface="Cambria Math" panose="02040503050406030204" pitchFamily="18" charset="0"/>
                      </a:rPr>
                      <m:t>𝑢</m:t>
                    </m:r>
                  </m:oMath>
                </a14:m>
                <a:r>
                  <a:rPr lang="en-US" altLang="zh-TW" i="1" dirty="0"/>
                  <a:t> </a:t>
                </a:r>
                <a:r>
                  <a:rPr lang="en-US" altLang="zh-TW" dirty="0"/>
                  <a:t>denotes the un-biased free energy profile</a:t>
                </a:r>
                <a:endParaRPr lang="zh-TW" altLang="en-US" baseline="30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405786" y="1861472"/>
                <a:ext cx="5108396" cy="369332"/>
              </a:xfrm>
              <a:prstGeom prst="rect">
                <a:avLst/>
              </a:prstGeom>
              <a:blipFill rotWithShape="0">
                <a:blip r:embed="rId4"/>
                <a:stretch>
                  <a:fillRect t="-819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405786" y="2211834"/>
                <a:ext cx="5499563" cy="674031"/>
              </a:xfrm>
              <a:prstGeom prst="rect">
                <a:avLst/>
              </a:prstGeom>
              <a:noFill/>
            </p:spPr>
            <p:txBody>
              <a:bodyPr wrap="square" rtlCol="0">
                <a:spAutoFit/>
              </a:bodyPr>
              <a:lstStyle/>
              <a:p>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baseline="-25000">
                            <a:latin typeface="Cambria Math" panose="02040503050406030204" pitchFamily="18" charset="0"/>
                          </a:rPr>
                          <m:t>𝑖</m:t>
                        </m:r>
                        <m:r>
                          <a:rPr lang="en-US" altLang="zh-TW" i="1">
                            <a:latin typeface="Cambria Math" panose="02040503050406030204" pitchFamily="18" charset="0"/>
                          </a:rPr>
                          <m:t>𝑏</m:t>
                        </m:r>
                      </m:sup>
                    </m:sSup>
                  </m:oMath>
                </a14:m>
                <a:r>
                  <a:rPr lang="en-US" altLang="zh-TW" i="1" dirty="0"/>
                  <a:t> </a:t>
                </a:r>
                <a:r>
                  <a:rPr lang="en-US" altLang="zh-TW" dirty="0"/>
                  <a:t>denotes the biased potential of window </a:t>
                </a:r>
                <a:r>
                  <a:rPr lang="en-US" altLang="zh-TW" dirty="0" err="1"/>
                  <a:t>i</a:t>
                </a:r>
                <a:r>
                  <a:rPr lang="en-US" altLang="zh-TW" dirty="0"/>
                  <a:t> at reaction coordinate </a:t>
                </a:r>
                <a:endParaRPr lang="zh-TW" altLang="en-US" baseline="300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405786" y="2211834"/>
                <a:ext cx="5499563" cy="674031"/>
              </a:xfrm>
              <a:prstGeom prst="rect">
                <a:avLst/>
              </a:prstGeom>
              <a:blipFill rotWithShape="0">
                <a:blip r:embed="rId5"/>
                <a:stretch>
                  <a:fillRect l="-998" t="-909" b="-14545"/>
                </a:stretch>
              </a:blipFill>
            </p:spPr>
            <p:txBody>
              <a:bodyPr/>
              <a:lstStyle/>
              <a:p>
                <a:r>
                  <a:rPr lang="zh-TW" altLang="en-US">
                    <a:noFill/>
                  </a:rPr>
                  <a:t> </a:t>
                </a:r>
              </a:p>
            </p:txBody>
          </p:sp>
        </mc:Fallback>
      </mc:AlternateContent>
      <p:pic>
        <p:nvPicPr>
          <p:cNvPr id="28" name="圖片 27" descr="畫面剪輯"/>
          <p:cNvPicPr>
            <a:picLocks noChangeAspect="1"/>
          </p:cNvPicPr>
          <p:nvPr/>
        </p:nvPicPr>
        <p:blipFill rotWithShape="1">
          <a:blip r:embed="rId6" cstate="print">
            <a:extLst>
              <a:ext uri="{28A0092B-C50C-407E-A947-70E740481C1C}">
                <a14:useLocalDpi xmlns:a14="http://schemas.microsoft.com/office/drawing/2010/main" val="0"/>
              </a:ext>
            </a:extLst>
          </a:blip>
          <a:srcRect l="35915" r="32042"/>
          <a:stretch/>
        </p:blipFill>
        <p:spPr>
          <a:xfrm>
            <a:off x="7922129" y="3192594"/>
            <a:ext cx="52363" cy="243979"/>
          </a:xfrm>
          <a:prstGeom prst="rect">
            <a:avLst/>
          </a:prstGeom>
        </p:spPr>
      </p:pic>
      <mc:AlternateContent xmlns:mc="http://schemas.openxmlformats.org/markup-compatibility/2006" xmlns:a14="http://schemas.microsoft.com/office/drawing/2010/main">
        <mc:Choice Requires="a14">
          <p:sp>
            <p:nvSpPr>
              <p:cNvPr id="29" name="文字方塊 28"/>
              <p:cNvSpPr txBox="1"/>
              <p:nvPr/>
            </p:nvSpPr>
            <p:spPr>
              <a:xfrm>
                <a:off x="3405786" y="2869429"/>
                <a:ext cx="4800825" cy="646331"/>
              </a:xfrm>
              <a:prstGeom prst="rect">
                <a:avLst/>
              </a:prstGeom>
              <a:noFill/>
            </p:spPr>
            <p:txBody>
              <a:bodyPr wrap="square" rtlCol="0">
                <a:spAutoFit/>
              </a:bodyPr>
              <a:lstStyle/>
              <a:p>
                <a:pPr algn="just"/>
                <a14:m>
                  <m:oMath xmlns:m="http://schemas.openxmlformats.org/officeDocument/2006/math">
                    <m:r>
                      <a:rPr lang="en-US" altLang="zh-TW" i="1">
                        <a:latin typeface="Cambria Math" panose="02040503050406030204" pitchFamily="18" charset="0"/>
                      </a:rPr>
                      <m:t>𝑛</m:t>
                    </m:r>
                    <m:r>
                      <a:rPr lang="en-US" altLang="zh-TW" i="1" baseline="-25000">
                        <a:latin typeface="Cambria Math" panose="02040503050406030204" pitchFamily="18" charset="0"/>
                      </a:rPr>
                      <m:t>𝑖</m:t>
                    </m:r>
                  </m:oMath>
                </a14:m>
                <a:r>
                  <a:rPr lang="en-US" altLang="zh-TW" dirty="0"/>
                  <a:t> denotes the number of coordination sampled in window I at reaction coordinate</a:t>
                </a:r>
                <a:endParaRPr lang="zh-TW" altLang="en-US" baseline="30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405786" y="2869429"/>
                <a:ext cx="4800825" cy="646331"/>
              </a:xfrm>
              <a:prstGeom prst="rect">
                <a:avLst/>
              </a:prstGeom>
              <a:blipFill rotWithShape="0">
                <a:blip r:embed="rId7"/>
                <a:stretch>
                  <a:fillRect l="-1144" t="-5660" r="-1017" b="-141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E38BFF-6B79-48DA-A047-E2D35C7AE501}"/>
                  </a:ext>
                </a:extLst>
              </p:cNvPr>
              <p:cNvSpPr txBox="1"/>
              <p:nvPr/>
            </p:nvSpPr>
            <p:spPr>
              <a:xfrm>
                <a:off x="668832" y="3988784"/>
                <a:ext cx="5700600" cy="1938992"/>
              </a:xfrm>
              <a:prstGeom prst="rect">
                <a:avLst/>
              </a:prstGeom>
              <a:noFill/>
            </p:spPr>
            <p:txBody>
              <a:bodyPr wrap="none" rtlCol="0">
                <a:spAutoFit/>
              </a:bodyPr>
              <a:lstStyle/>
              <a:p>
                <a:pPr marL="342900" indent="-342900">
                  <a:lnSpc>
                    <a:spcPct val="150000"/>
                  </a:lnSpc>
                  <a:buFont typeface="+mj-lt"/>
                  <a:buAutoNum type="arabicPeriod"/>
                </a:pPr>
                <a:r>
                  <a:rPr lang="en-US" altLang="zh-TW" sz="2000" dirty="0"/>
                  <a:t>An initial guess of </a:t>
                </a:r>
                <a14:m>
                  <m:oMath xmlns:m="http://schemas.openxmlformats.org/officeDocument/2006/math">
                    <m:r>
                      <a:rPr lang="en-US" altLang="zh-TW" sz="2000" i="1">
                        <a:latin typeface="Cambria Math" panose="02040503050406030204" pitchFamily="18" charset="0"/>
                        <a:ea typeface="Cambria Math" panose="02040503050406030204" pitchFamily="18" charset="0"/>
                      </a:rPr>
                      <m:t>𝐺</m:t>
                    </m:r>
                    <m:r>
                      <a:rPr lang="en-US" altLang="zh-TW" sz="2000" i="1" baseline="30000">
                        <a:latin typeface="Cambria Math" panose="02040503050406030204" pitchFamily="18" charset="0"/>
                        <a:ea typeface="Cambria Math" panose="02040503050406030204" pitchFamily="18" charset="0"/>
                      </a:rPr>
                      <m:t>𝑢</m:t>
                    </m:r>
                  </m:oMath>
                </a14:m>
                <a:endParaRPr lang="en-US" altLang="zh-TW" sz="2000" dirty="0"/>
              </a:p>
              <a:p>
                <a:pPr marL="342900" indent="-342900">
                  <a:lnSpc>
                    <a:spcPct val="150000"/>
                  </a:lnSpc>
                  <a:buFont typeface="+mj-lt"/>
                  <a:buAutoNum type="arabicPeriod"/>
                </a:pPr>
                <a:r>
                  <a:rPr lang="en-US" altLang="zh-TW" sz="2000" dirty="0"/>
                  <a:t>Update the weight for individual simulations</a:t>
                </a:r>
              </a:p>
              <a:p>
                <a:pPr marL="342900" indent="-342900">
                  <a:lnSpc>
                    <a:spcPct val="150000"/>
                  </a:lnSpc>
                  <a:buFont typeface="+mj-lt"/>
                  <a:buAutoNum type="arabicPeriod"/>
                </a:pPr>
                <a:r>
                  <a:rPr lang="en-US" altLang="zh-TW" sz="2000" dirty="0"/>
                  <a:t>Update the weight to obtain the calculated </a:t>
                </a:r>
                <a14:m>
                  <m:oMath xmlns:m="http://schemas.openxmlformats.org/officeDocument/2006/math">
                    <m:r>
                      <a:rPr lang="en-US" altLang="zh-TW" sz="2000" i="1">
                        <a:latin typeface="Cambria Math" panose="02040503050406030204" pitchFamily="18" charset="0"/>
                        <a:ea typeface="Cambria Math" panose="02040503050406030204" pitchFamily="18" charset="0"/>
                      </a:rPr>
                      <m:t>𝐺</m:t>
                    </m:r>
                    <m:r>
                      <a:rPr lang="en-US" altLang="zh-TW" sz="2000" i="1" baseline="30000">
                        <a:latin typeface="Cambria Math" panose="02040503050406030204" pitchFamily="18" charset="0"/>
                        <a:ea typeface="Cambria Math" panose="02040503050406030204" pitchFamily="18" charset="0"/>
                      </a:rPr>
                      <m:t>𝑢</m:t>
                    </m:r>
                  </m:oMath>
                </a14:m>
                <a:endParaRPr lang="en-US" altLang="zh-TW" sz="2000" dirty="0"/>
              </a:p>
              <a:p>
                <a:pPr marL="342900" indent="-342900">
                  <a:lnSpc>
                    <a:spcPct val="150000"/>
                  </a:lnSpc>
                  <a:buFont typeface="+mj-lt"/>
                  <a:buAutoNum type="arabicPeriod"/>
                </a:pPr>
                <a:r>
                  <a:rPr lang="en-US" altLang="zh-TW" sz="2000" dirty="0"/>
                  <a:t>Obtain the </a:t>
                </a:r>
                <a14:m>
                  <m:oMath xmlns:m="http://schemas.openxmlformats.org/officeDocument/2006/math">
                    <m:r>
                      <a:rPr lang="en-US" altLang="zh-TW" sz="2000" i="1">
                        <a:latin typeface="Cambria Math" panose="02040503050406030204" pitchFamily="18" charset="0"/>
                        <a:ea typeface="Cambria Math" panose="02040503050406030204" pitchFamily="18" charset="0"/>
                      </a:rPr>
                      <m:t>𝐺</m:t>
                    </m:r>
                    <m:r>
                      <a:rPr lang="en-US" altLang="zh-TW" sz="2000" i="1" baseline="30000">
                        <a:latin typeface="Cambria Math" panose="02040503050406030204" pitchFamily="18" charset="0"/>
                        <a:ea typeface="Cambria Math" panose="02040503050406030204" pitchFamily="18" charset="0"/>
                      </a:rPr>
                      <m:t>𝑢</m:t>
                    </m:r>
                  </m:oMath>
                </a14:m>
                <a:r>
                  <a:rPr lang="en-US" altLang="zh-TW" sz="2000" dirty="0"/>
                  <a:t> until the free energy converges.</a:t>
                </a:r>
              </a:p>
            </p:txBody>
          </p:sp>
        </mc:Choice>
        <mc:Fallback xmlns="">
          <p:sp>
            <p:nvSpPr>
              <p:cNvPr id="2" name="文字方塊 1">
                <a:extLst>
                  <a:ext uri="{FF2B5EF4-FFF2-40B4-BE49-F238E27FC236}">
                    <a16:creationId xmlns:a16="http://schemas.microsoft.com/office/drawing/2014/main" xmlns:a14="http://schemas.microsoft.com/office/drawing/2010/main" xmlns="" id="{93E38BFF-6B79-48DA-A047-E2D35C7AE501}"/>
                  </a:ext>
                </a:extLst>
              </p:cNvPr>
              <p:cNvSpPr txBox="1">
                <a:spLocks noRot="1" noChangeAspect="1" noMove="1" noResize="1" noEditPoints="1" noAdjustHandles="1" noChangeArrowheads="1" noChangeShapeType="1" noTextEdit="1"/>
              </p:cNvSpPr>
              <p:nvPr/>
            </p:nvSpPr>
            <p:spPr>
              <a:xfrm>
                <a:off x="668832" y="3988784"/>
                <a:ext cx="5700600" cy="1938992"/>
              </a:xfrm>
              <a:prstGeom prst="rect">
                <a:avLst/>
              </a:prstGeom>
              <a:blipFill rotWithShape="0">
                <a:blip r:embed="rId8"/>
                <a:stretch>
                  <a:fillRect l="-963" r="-214" b="-1887"/>
                </a:stretch>
              </a:blipFill>
            </p:spPr>
            <p:txBody>
              <a:bodyPr/>
              <a:lstStyle/>
              <a:p>
                <a:r>
                  <a:rPr lang="zh-TW" altLang="en-US">
                    <a:noFill/>
                  </a:rPr>
                  <a:t> </a:t>
                </a:r>
              </a:p>
            </p:txBody>
          </p:sp>
        </mc:Fallback>
      </mc:AlternateContent>
      <p:sp>
        <p:nvSpPr>
          <p:cNvPr id="17" name="標題 1"/>
          <p:cNvSpPr>
            <a:spLocks noGrp="1"/>
          </p:cNvSpPr>
          <p:nvPr>
            <p:ph type="title"/>
          </p:nvPr>
        </p:nvSpPr>
        <p:spPr>
          <a:xfrm>
            <a:off x="3140016" y="0"/>
            <a:ext cx="5546784" cy="651600"/>
          </a:xfrm>
        </p:spPr>
        <p:txBody>
          <a:bodyPr/>
          <a:lstStyle/>
          <a:p>
            <a:r>
              <a:rPr lang="en-US" altLang="zh-TW" dirty="0"/>
              <a:t>The Umbrella Sampling </a:t>
            </a:r>
            <a:endParaRPr lang="zh-TW" altLang="en-US" dirty="0"/>
          </a:p>
        </p:txBody>
      </p:sp>
      <p:pic>
        <p:nvPicPr>
          <p:cNvPr id="18" name="圖片 17" descr="畫面剪輯"/>
          <p:cNvPicPr>
            <a:picLocks noChangeAspect="1"/>
          </p:cNvPicPr>
          <p:nvPr/>
        </p:nvPicPr>
        <p:blipFill rotWithShape="1">
          <a:blip r:embed="rId6" cstate="print">
            <a:extLst>
              <a:ext uri="{28A0092B-C50C-407E-A947-70E740481C1C}">
                <a14:useLocalDpi xmlns:a14="http://schemas.microsoft.com/office/drawing/2010/main" val="0"/>
              </a:ext>
            </a:extLst>
          </a:blip>
          <a:srcRect l="35915" r="32042"/>
          <a:stretch/>
        </p:blipFill>
        <p:spPr>
          <a:xfrm>
            <a:off x="5501785" y="2556452"/>
            <a:ext cx="68608" cy="243979"/>
          </a:xfrm>
          <a:prstGeom prst="rect">
            <a:avLst/>
          </a:prstGeom>
        </p:spPr>
      </p:pic>
      <p:sp>
        <p:nvSpPr>
          <p:cNvPr id="6" name="文字方塊 5"/>
          <p:cNvSpPr txBox="1"/>
          <p:nvPr/>
        </p:nvSpPr>
        <p:spPr>
          <a:xfrm>
            <a:off x="668832" y="3515760"/>
            <a:ext cx="2710999" cy="369332"/>
          </a:xfrm>
          <a:prstGeom prst="rect">
            <a:avLst/>
          </a:prstGeom>
          <a:noFill/>
          <a:ln>
            <a:solidFill>
              <a:schemeClr val="tx1"/>
            </a:solidFill>
          </a:ln>
        </p:spPr>
        <p:txBody>
          <a:bodyPr wrap="none" rtlCol="0">
            <a:spAutoFit/>
          </a:bodyPr>
          <a:lstStyle/>
          <a:p>
            <a:r>
              <a:rPr lang="en-US" altLang="zh-TW" dirty="0"/>
              <a:t>Steps in WHAM analysis</a:t>
            </a:r>
            <a:endParaRPr lang="zh-TW" altLang="en-US" dirty="0"/>
          </a:p>
        </p:txBody>
      </p:sp>
    </p:spTree>
    <p:extLst>
      <p:ext uri="{BB962C8B-B14F-4D97-AF65-F5344CB8AC3E}">
        <p14:creationId xmlns:p14="http://schemas.microsoft.com/office/powerpoint/2010/main" val="1156162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3" name="內容版面配置區 2"/>
          <p:cNvSpPr>
            <a:spLocks noGrp="1"/>
          </p:cNvSpPr>
          <p:nvPr>
            <p:ph idx="1"/>
          </p:nvPr>
        </p:nvSpPr>
        <p:spPr/>
        <p:txBody>
          <a:bodyPr>
            <a:normAutofit fontScale="92500" lnSpcReduction="10000"/>
          </a:bodyPr>
          <a:lstStyle/>
          <a:p>
            <a:pPr marL="457200" indent="-457200">
              <a:buFont typeface="+mj-lt"/>
              <a:buAutoNum type="arabicPeriod"/>
            </a:pPr>
            <a:r>
              <a:rPr lang="en-US" altLang="zh-TW" dirty="0"/>
              <a:t>Activate </a:t>
            </a:r>
            <a:r>
              <a:rPr lang="en-US" altLang="zh-TW" dirty="0" err="1"/>
              <a:t>gromacs</a:t>
            </a:r>
            <a:r>
              <a:rPr lang="en-US" altLang="zh-TW" dirty="0"/>
              <a:t> software</a:t>
            </a:r>
          </a:p>
          <a:p>
            <a:pPr marL="457200" indent="-457200">
              <a:buFont typeface="+mj-lt"/>
              <a:buAutoNum type="arabicPeriod"/>
            </a:pPr>
            <a:r>
              <a:rPr lang="en-US" altLang="zh-TW" dirty="0" err="1"/>
              <a:t>gmx</a:t>
            </a:r>
            <a:r>
              <a:rPr lang="en-US" altLang="zh-TW" dirty="0"/>
              <a:t> </a:t>
            </a:r>
            <a:r>
              <a:rPr lang="en-US" altLang="zh-TW" dirty="0" err="1"/>
              <a:t>editconf</a:t>
            </a:r>
            <a:r>
              <a:rPr lang="en-US" altLang="zh-TW" dirty="0"/>
              <a:t> -f md_0_10.gro -o md_0_10-box.gro -c -box 20.000 20.000 10.000 -center 5.000 15.000 5.000</a:t>
            </a:r>
          </a:p>
          <a:p>
            <a:pPr marL="457200" indent="-457200">
              <a:buFont typeface="+mj-lt"/>
              <a:buAutoNum type="arabicPeriod"/>
            </a:pPr>
            <a:r>
              <a:rPr lang="en-US" altLang="zh-TW" dirty="0" err="1"/>
              <a:t>gmx</a:t>
            </a:r>
            <a:r>
              <a:rPr lang="en-US" altLang="zh-TW" dirty="0"/>
              <a:t> solvate -</a:t>
            </a:r>
            <a:r>
              <a:rPr lang="en-US" altLang="zh-TW" dirty="0" err="1"/>
              <a:t>cp</a:t>
            </a:r>
            <a:r>
              <a:rPr lang="en-US" altLang="zh-TW" dirty="0"/>
              <a:t> md_0_10-box.gro -</a:t>
            </a:r>
            <a:r>
              <a:rPr lang="en-US" altLang="zh-TW" dirty="0" err="1"/>
              <a:t>cs</a:t>
            </a:r>
            <a:r>
              <a:rPr lang="en-US" altLang="zh-TW" dirty="0"/>
              <a:t> spc216.gro -p </a:t>
            </a:r>
            <a:r>
              <a:rPr lang="en-US" altLang="zh-TW" dirty="0" err="1"/>
              <a:t>topol.top</a:t>
            </a:r>
            <a:r>
              <a:rPr lang="en-US" altLang="zh-TW" dirty="0"/>
              <a:t> -o md_0_10-box-solvate.gro</a:t>
            </a:r>
          </a:p>
          <a:p>
            <a:pPr marL="457200" indent="-457200">
              <a:buFont typeface="+mj-lt"/>
              <a:buAutoNum type="arabicPeriod"/>
            </a:pPr>
            <a:r>
              <a:rPr lang="en-US" altLang="zh-TW" dirty="0" err="1"/>
              <a:t>gmx</a:t>
            </a:r>
            <a:r>
              <a:rPr lang="en-US" altLang="zh-TW" dirty="0"/>
              <a:t> </a:t>
            </a:r>
            <a:r>
              <a:rPr lang="en-US" altLang="zh-TW" dirty="0" err="1"/>
              <a:t>grompp</a:t>
            </a:r>
            <a:r>
              <a:rPr lang="en-US" altLang="zh-TW" dirty="0"/>
              <a:t> -f </a:t>
            </a:r>
            <a:r>
              <a:rPr lang="en-US" altLang="zh-TW" dirty="0" err="1"/>
              <a:t>ions.mdp</a:t>
            </a:r>
            <a:r>
              <a:rPr lang="en-US" altLang="zh-TW" dirty="0"/>
              <a:t> -c md_0_10-box-solvate.gro -p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md_0_10-box-solvate-ion.gro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57200" indent="-457200">
              <a:buFont typeface="+mj-lt"/>
              <a:buAutoNum type="arabicPeriod"/>
            </a:pPr>
            <a:endParaRPr lang="en-US" altLang="zh-TW" dirty="0"/>
          </a:p>
          <a:p>
            <a:pPr marL="457200" indent="-457200">
              <a:buFont typeface="+mj-lt"/>
              <a:buAutoNum type="arabicPeriod"/>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md_0_10-box-solvate-ion.gro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a:pPr>
            <a:r>
              <a:rPr lang="en-US" altLang="zh-TW" dirty="0" err="1"/>
              <a:t>gmx</a:t>
            </a:r>
            <a:r>
              <a:rPr lang="en-US" altLang="zh-TW" dirty="0"/>
              <a:t> </a:t>
            </a:r>
            <a:r>
              <a:rPr lang="en-US" altLang="zh-TW" dirty="0" err="1"/>
              <a:t>mdrun</a:t>
            </a:r>
            <a:r>
              <a:rPr lang="en-US" altLang="zh-TW" dirty="0"/>
              <a:t> -v -</a:t>
            </a:r>
            <a:r>
              <a:rPr lang="en-US" altLang="zh-TW" dirty="0" err="1"/>
              <a:t>deffnm</a:t>
            </a:r>
            <a:r>
              <a:rPr lang="en-US" altLang="zh-TW" dirty="0"/>
              <a:t> </a:t>
            </a:r>
            <a:r>
              <a:rPr lang="en-US" altLang="zh-TW" dirty="0" err="1"/>
              <a:t>em</a:t>
            </a:r>
            <a:r>
              <a:rPr lang="en-US" altLang="zh-TW" dirty="0"/>
              <a:t> -</a:t>
            </a:r>
            <a:r>
              <a:rPr lang="en-US" altLang="zh-TW" dirty="0" err="1"/>
              <a:t>ntomp</a:t>
            </a:r>
            <a:r>
              <a:rPr lang="en-US" altLang="zh-TW" dirty="0"/>
              <a:t> 4 -</a:t>
            </a:r>
            <a:r>
              <a:rPr lang="en-US" altLang="zh-TW" dirty="0" err="1"/>
              <a:t>ntmpi</a:t>
            </a:r>
            <a:r>
              <a:rPr lang="en-US" altLang="zh-TW" dirty="0"/>
              <a:t> 1 -</a:t>
            </a:r>
            <a:r>
              <a:rPr lang="en-US" altLang="zh-TW" dirty="0" err="1"/>
              <a:t>gpu_id</a:t>
            </a:r>
            <a:r>
              <a:rPr lang="en-US" altLang="zh-TW" dirty="0"/>
              <a:t> 0</a:t>
            </a:r>
          </a:p>
          <a:p>
            <a:pPr marL="457200" indent="-457200">
              <a:buFont typeface="+mj-lt"/>
              <a:buAutoNum type="arabicPeriod"/>
            </a:pPr>
            <a:endParaRPr lang="en-US" altLang="zh-TW" dirty="0"/>
          </a:p>
          <a:p>
            <a:pPr marL="457200" indent="-457200">
              <a:buFont typeface="+mj-lt"/>
              <a:buAutoNum type="arabicPeriod"/>
            </a:pPr>
            <a:endParaRPr lang="en-US" altLang="zh-TW"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14</a:t>
            </a:fld>
            <a:endParaRPr lang="zh-TW" altLang="en-US"/>
          </a:p>
        </p:txBody>
      </p:sp>
      <p:sp>
        <p:nvSpPr>
          <p:cNvPr id="5" name="文字方塊 4"/>
          <p:cNvSpPr txBox="1"/>
          <p:nvPr/>
        </p:nvSpPr>
        <p:spPr>
          <a:xfrm>
            <a:off x="888520" y="4114800"/>
            <a:ext cx="527709" cy="461665"/>
          </a:xfrm>
          <a:prstGeom prst="rect">
            <a:avLst/>
          </a:prstGeom>
          <a:noFill/>
        </p:spPr>
        <p:txBody>
          <a:bodyPr wrap="none" rtlCol="0">
            <a:spAutoFit/>
          </a:bodyPr>
          <a:lstStyle/>
          <a:p>
            <a:r>
              <a:rPr lang="en-US" altLang="zh-TW" sz="2400" dirty="0"/>
              <a:t>15</a:t>
            </a:r>
            <a:endParaRPr lang="zh-TW" altLang="en-US" sz="2400" dirty="0"/>
          </a:p>
        </p:txBody>
      </p:sp>
    </p:spTree>
    <p:extLst>
      <p:ext uri="{BB962C8B-B14F-4D97-AF65-F5344CB8AC3E}">
        <p14:creationId xmlns:p14="http://schemas.microsoft.com/office/powerpoint/2010/main" val="237068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15</a:t>
            </a:fld>
            <a:endParaRPr lang="zh-TW" altLang="en-US"/>
          </a:p>
        </p:txBody>
      </p:sp>
      <p:sp>
        <p:nvSpPr>
          <p:cNvPr id="6" name="內容版面配置區 2">
            <a:extLst>
              <a:ext uri="{FF2B5EF4-FFF2-40B4-BE49-F238E27FC236}">
                <a16:creationId xmlns:a16="http://schemas.microsoft.com/office/drawing/2014/main" id="{568C5944-7CBC-4A36-8F3C-FC6CD4DFF81F}"/>
              </a:ext>
            </a:extLst>
          </p:cNvPr>
          <p:cNvSpPr txBox="1">
            <a:spLocks/>
          </p:cNvSpPr>
          <p:nvPr/>
        </p:nvSpPr>
        <p:spPr>
          <a:xfrm>
            <a:off x="592347" y="879892"/>
            <a:ext cx="8229600" cy="5408763"/>
          </a:xfrm>
          <a:prstGeom prst="rect">
            <a:avLst/>
          </a:prstGeom>
        </p:spPr>
        <p:txBody>
          <a:bodyPr vert="horz" lIns="91440" tIns="45720" rIns="91440" bIns="45720" rtlCol="0">
            <a:normAutofit/>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altLang="zh-TW" dirty="0" err="1"/>
              <a:t>sbatch</a:t>
            </a:r>
            <a:r>
              <a:rPr lang="en-US" altLang="zh-TW" dirty="0"/>
              <a:t> job.sh</a:t>
            </a:r>
          </a:p>
          <a:p>
            <a:pPr marL="0" indent="0">
              <a:buFont typeface="Wingdings" pitchFamily="2" charset="2"/>
              <a:buNone/>
            </a:pPr>
            <a:endParaRPr lang="en-US" altLang="zh-TW" dirty="0"/>
          </a:p>
        </p:txBody>
      </p:sp>
      <p:sp>
        <p:nvSpPr>
          <p:cNvPr id="9" name="文字方塊 8"/>
          <p:cNvSpPr txBox="1"/>
          <p:nvPr/>
        </p:nvSpPr>
        <p:spPr>
          <a:xfrm>
            <a:off x="89075" y="2725947"/>
            <a:ext cx="2732479" cy="369332"/>
          </a:xfrm>
          <a:prstGeom prst="rect">
            <a:avLst/>
          </a:prstGeom>
          <a:noFill/>
        </p:spPr>
        <p:txBody>
          <a:bodyPr wrap="none" rtlCol="0">
            <a:spAutoFit/>
          </a:bodyPr>
          <a:lstStyle/>
          <a:p>
            <a:r>
              <a:rPr lang="en-US" altLang="zh-TW" dirty="0"/>
              <a:t>Submit for NVT and NPT</a:t>
            </a:r>
            <a:endParaRPr lang="zh-TW" altLang="en-US" dirty="0"/>
          </a:p>
        </p:txBody>
      </p:sp>
      <p:pic>
        <p:nvPicPr>
          <p:cNvPr id="10" name="圖片 9"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9" y="763744"/>
            <a:ext cx="5673316" cy="5371633"/>
          </a:xfrm>
          <a:prstGeom prst="rect">
            <a:avLst/>
          </a:prstGeom>
        </p:spPr>
      </p:pic>
    </p:spTree>
    <p:extLst>
      <p:ext uri="{BB962C8B-B14F-4D97-AF65-F5344CB8AC3E}">
        <p14:creationId xmlns:p14="http://schemas.microsoft.com/office/powerpoint/2010/main" val="4204273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16</a:t>
            </a:fld>
            <a:endParaRPr lang="zh-TW" altLang="en-US"/>
          </a:p>
        </p:txBody>
      </p:sp>
      <p:sp>
        <p:nvSpPr>
          <p:cNvPr id="6" name="內容版面配置區 2">
            <a:extLst>
              <a:ext uri="{FF2B5EF4-FFF2-40B4-BE49-F238E27FC236}">
                <a16:creationId xmlns:a16="http://schemas.microsoft.com/office/drawing/2014/main" id="{568C5944-7CBC-4A36-8F3C-FC6CD4DFF81F}"/>
              </a:ext>
            </a:extLst>
          </p:cNvPr>
          <p:cNvSpPr txBox="1">
            <a:spLocks/>
          </p:cNvSpPr>
          <p:nvPr/>
        </p:nvSpPr>
        <p:spPr>
          <a:xfrm>
            <a:off x="592347" y="879892"/>
            <a:ext cx="8229600" cy="5408763"/>
          </a:xfrm>
          <a:prstGeom prst="rect">
            <a:avLst/>
          </a:prstGeom>
        </p:spPr>
        <p:txBody>
          <a:bodyPr vert="horz" lIns="91440" tIns="45720" rIns="91440" bIns="45720" rtlCol="0">
            <a:normAutofit/>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altLang="zh-TW" dirty="0"/>
              <a:t>Dig into </a:t>
            </a:r>
            <a:r>
              <a:rPr lang="en-US" altLang="zh-TW" dirty="0" err="1"/>
              <a:t>md_pull.mdp</a:t>
            </a: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r>
              <a:rPr lang="en-US" altLang="zh-TW" dirty="0" err="1"/>
              <a:t>sbatch</a:t>
            </a:r>
            <a:r>
              <a:rPr lang="en-US" altLang="zh-TW" dirty="0"/>
              <a:t> </a:t>
            </a:r>
            <a:r>
              <a:rPr lang="en-US" altLang="zh-TW" dirty="0" err="1"/>
              <a:t>pull.sub</a:t>
            </a:r>
            <a:endParaRPr lang="en-US" altLang="zh-TW" dirty="0"/>
          </a:p>
          <a:p>
            <a:pPr marL="0" indent="0">
              <a:buFont typeface="Wingdings" pitchFamily="2" charset="2"/>
              <a:buNone/>
            </a:pPr>
            <a:endParaRPr lang="en-US" altLang="zh-TW" dirty="0"/>
          </a:p>
        </p:txBody>
      </p:sp>
      <p:pic>
        <p:nvPicPr>
          <p:cNvPr id="7" name="圖片 6"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966" y="4425006"/>
            <a:ext cx="6682361" cy="2210206"/>
          </a:xfrm>
          <a:prstGeom prst="rect">
            <a:avLst/>
          </a:prstGeom>
        </p:spPr>
      </p:pic>
      <p:pic>
        <p:nvPicPr>
          <p:cNvPr id="8" name="圖片 7" descr="畫面剪輯"/>
          <p:cNvPicPr>
            <a:picLocks noChangeAspect="1"/>
          </p:cNvPicPr>
          <p:nvPr/>
        </p:nvPicPr>
        <p:blipFill rotWithShape="1">
          <a:blip r:embed="rId3">
            <a:extLst>
              <a:ext uri="{28A0092B-C50C-407E-A947-70E740481C1C}">
                <a14:useLocalDpi xmlns:a14="http://schemas.microsoft.com/office/drawing/2010/main" val="0"/>
              </a:ext>
            </a:extLst>
          </a:blip>
          <a:srcRect b="22868"/>
          <a:stretch/>
        </p:blipFill>
        <p:spPr>
          <a:xfrm>
            <a:off x="1682151" y="1422315"/>
            <a:ext cx="5714161" cy="2546533"/>
          </a:xfrm>
          <a:prstGeom prst="rect">
            <a:avLst/>
          </a:prstGeom>
        </p:spPr>
      </p:pic>
    </p:spTree>
    <p:extLst>
      <p:ext uri="{BB962C8B-B14F-4D97-AF65-F5344CB8AC3E}">
        <p14:creationId xmlns:p14="http://schemas.microsoft.com/office/powerpoint/2010/main" val="25201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457200" indent="-457200">
              <a:buAutoNum type="arabicPeriod"/>
            </a:pPr>
            <a:r>
              <a:rPr lang="en-US" altLang="zh-TW" dirty="0"/>
              <a:t>Umbrella sampling (the MD equivalent of relaxed surface scan)</a:t>
            </a:r>
          </a:p>
          <a:p>
            <a:pPr marL="857250" lvl="1" indent="-457200">
              <a:buFont typeface="Wingdings" panose="05000000000000000000" pitchFamily="2" charset="2"/>
              <a:buChar char="v"/>
            </a:pPr>
            <a:r>
              <a:rPr lang="en-US" altLang="zh-TW" dirty="0"/>
              <a:t>Requires user’s knowledge about reaction direction.</a:t>
            </a:r>
          </a:p>
          <a:p>
            <a:pPr marL="857250" lvl="1" indent="-457200">
              <a:buFont typeface="Wingdings" panose="05000000000000000000" pitchFamily="2" charset="2"/>
              <a:buChar char="v"/>
            </a:pPr>
            <a:r>
              <a:rPr lang="en-US" altLang="zh-TW" dirty="0"/>
              <a:t>Requires trials on the magnitude of the pull force.</a:t>
            </a:r>
          </a:p>
          <a:p>
            <a:pPr marL="857250" lvl="1" indent="-457200">
              <a:buFont typeface="Wingdings" panose="05000000000000000000" pitchFamily="2" charset="2"/>
              <a:buChar char="v"/>
            </a:pPr>
            <a:r>
              <a:rPr lang="en-US" altLang="zh-TW" dirty="0"/>
              <a:t>It is very difficult to sample the whole PES with US.</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3394408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457200" indent="-457200">
              <a:buAutoNum type="arabicPeriod"/>
            </a:pPr>
            <a:r>
              <a:rPr lang="en-US" altLang="zh-TW" dirty="0"/>
              <a:t>Umbrella sampling (the MD equivalent of relaxed surface scan)</a:t>
            </a:r>
          </a:p>
          <a:p>
            <a:pPr marL="457200" indent="-457200">
              <a:buAutoNum type="arabicPeriod"/>
            </a:pPr>
            <a:r>
              <a:rPr lang="en-US" altLang="zh-TW" dirty="0"/>
              <a:t>Replica exchange molecular dynamics</a:t>
            </a:r>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268399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p>
            <a:r>
              <a:rPr lang="en-US" altLang="zh-TW" dirty="0">
                <a:solidFill>
                  <a:srgbClr val="000000"/>
                </a:solidFill>
              </a:rPr>
              <a:t>REMD</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Lets say we want to investigate a process with very high energy barrier by MD. To overcome the energy barrier, we can populate the state B and the pathway that connects states A and B. Increasing the temperature allows the system to be un-trapped at a certain local minimum.</a:t>
            </a:r>
            <a:endParaRPr lang="zh-TW" altLang="en-US"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5" name="圖片 4">
            <a:extLst>
              <a:ext uri="{FF2B5EF4-FFF2-40B4-BE49-F238E27FC236}">
                <a16:creationId xmlns:a16="http://schemas.microsoft.com/office/drawing/2014/main" id="{13E0A252-5684-4F53-976B-2822A3AF699C}"/>
              </a:ext>
            </a:extLst>
          </p:cNvPr>
          <p:cNvPicPr>
            <a:picLocks noChangeAspect="1"/>
          </p:cNvPicPr>
          <p:nvPr/>
        </p:nvPicPr>
        <p:blipFill>
          <a:blip r:embed="rId2"/>
          <a:stretch>
            <a:fillRect/>
          </a:stretch>
        </p:blipFill>
        <p:spPr>
          <a:xfrm>
            <a:off x="2346564" y="3584274"/>
            <a:ext cx="4377847" cy="2512227"/>
          </a:xfrm>
          <a:prstGeom prst="rect">
            <a:avLst/>
          </a:prstGeom>
        </p:spPr>
      </p:pic>
    </p:spTree>
    <p:extLst>
      <p:ext uri="{BB962C8B-B14F-4D97-AF65-F5344CB8AC3E}">
        <p14:creationId xmlns:p14="http://schemas.microsoft.com/office/powerpoint/2010/main" val="28074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3214688" y="1450109"/>
            <a:ext cx="1320800" cy="258618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p>
            <a:r>
              <a:rPr lang="en-US" altLang="zh-TW" dirty="0">
                <a:solidFill>
                  <a:srgbClr val="000000"/>
                </a:solidFill>
              </a:rPr>
              <a:t>REMD</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Lets say we want to investigate a process with very high energy barrier by MD. To overcome the energy barrier, we can populate the state B and the pathway that connects states A and B. Increasing the temperature allows the system to be un-trapped at a certain local minimum.</a:t>
            </a:r>
            <a:endParaRPr lang="zh-TW" altLang="en-US"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20</a:t>
            </a:fld>
            <a:endParaRPr lang="zh-TW" altLang="en-US"/>
          </a:p>
        </p:txBody>
      </p:sp>
      <p:grpSp>
        <p:nvGrpSpPr>
          <p:cNvPr id="14" name="群組 13"/>
          <p:cNvGrpSpPr/>
          <p:nvPr/>
        </p:nvGrpSpPr>
        <p:grpSpPr>
          <a:xfrm>
            <a:off x="1682151" y="2916484"/>
            <a:ext cx="6220671" cy="3445496"/>
            <a:chOff x="1138687" y="2981182"/>
            <a:chExt cx="6220671" cy="3445496"/>
          </a:xfrm>
        </p:grpSpPr>
        <p:pic>
          <p:nvPicPr>
            <p:cNvPr id="8" name="圖片 7"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962" y="2981182"/>
              <a:ext cx="6065396" cy="3169451"/>
            </a:xfrm>
            <a:prstGeom prst="rect">
              <a:avLst/>
            </a:prstGeom>
          </p:spPr>
        </p:pic>
        <p:sp>
          <p:nvSpPr>
            <p:cNvPr id="9" name="橢圓 8"/>
            <p:cNvSpPr/>
            <p:nvPr/>
          </p:nvSpPr>
          <p:spPr>
            <a:xfrm>
              <a:off x="3683363" y="5870276"/>
              <a:ext cx="112259" cy="125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3739492" y="6057346"/>
              <a:ext cx="1851789" cy="369332"/>
            </a:xfrm>
            <a:prstGeom prst="rect">
              <a:avLst/>
            </a:prstGeom>
            <a:noFill/>
          </p:spPr>
          <p:txBody>
            <a:bodyPr wrap="none" rtlCol="0">
              <a:spAutoFit/>
            </a:bodyPr>
            <a:lstStyle/>
            <a:p>
              <a:r>
                <a:rPr lang="en-US" altLang="zh-TW" dirty="0"/>
                <a:t>Local minimums</a:t>
              </a:r>
              <a:endParaRPr lang="zh-TW" altLang="en-US" dirty="0"/>
            </a:p>
          </p:txBody>
        </p:sp>
        <p:sp>
          <p:nvSpPr>
            <p:cNvPr id="11" name="橢圓 10"/>
            <p:cNvSpPr/>
            <p:nvPr/>
          </p:nvSpPr>
          <p:spPr>
            <a:xfrm>
              <a:off x="5310880" y="5794240"/>
              <a:ext cx="112259" cy="125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138687" y="4822166"/>
              <a:ext cx="1017917" cy="281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138687" y="3637637"/>
              <a:ext cx="1017917" cy="281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p:nvSpPr>
        <p:spPr>
          <a:xfrm>
            <a:off x="744126" y="4670097"/>
            <a:ext cx="2031325" cy="369332"/>
          </a:xfrm>
          <a:prstGeom prst="rect">
            <a:avLst/>
          </a:prstGeom>
          <a:noFill/>
        </p:spPr>
        <p:txBody>
          <a:bodyPr wrap="none" rtlCol="0">
            <a:spAutoFit/>
          </a:bodyPr>
          <a:lstStyle/>
          <a:p>
            <a:r>
              <a:rPr lang="en-US" altLang="zh-TW" dirty="0"/>
              <a:t>Low temperatures</a:t>
            </a:r>
            <a:endParaRPr lang="zh-TW" altLang="en-US" dirty="0"/>
          </a:p>
        </p:txBody>
      </p:sp>
      <p:sp>
        <p:nvSpPr>
          <p:cNvPr id="16" name="文字方塊 15"/>
          <p:cNvSpPr txBox="1"/>
          <p:nvPr/>
        </p:nvSpPr>
        <p:spPr>
          <a:xfrm>
            <a:off x="744126" y="3519576"/>
            <a:ext cx="2082621" cy="369332"/>
          </a:xfrm>
          <a:prstGeom prst="rect">
            <a:avLst/>
          </a:prstGeom>
          <a:noFill/>
        </p:spPr>
        <p:txBody>
          <a:bodyPr wrap="none" rtlCol="0">
            <a:spAutoFit/>
          </a:bodyPr>
          <a:lstStyle/>
          <a:p>
            <a:r>
              <a:rPr lang="en-US" altLang="zh-TW" dirty="0"/>
              <a:t>High temperatures</a:t>
            </a:r>
            <a:endParaRPr lang="zh-TW" altLang="en-US" dirty="0"/>
          </a:p>
        </p:txBody>
      </p:sp>
    </p:spTree>
    <p:extLst>
      <p:ext uri="{BB962C8B-B14F-4D97-AF65-F5344CB8AC3E}">
        <p14:creationId xmlns:p14="http://schemas.microsoft.com/office/powerpoint/2010/main" val="211359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00"/>
                </a:solidFill>
              </a:rPr>
              <a:t>REMD</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2000" dirty="0"/>
              <a:t>Several replicas of the system are simulated at different temperatures. A pair of replicas with adjacent temperatures were exchanged after a round of MD. And as a result, the high-temperature (energy) configurations are processed at a low-temperature simulation in the end.</a:t>
            </a:r>
            <a:endParaRPr lang="zh-TW" altLang="en-US" sz="2000"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21</a:t>
            </a:fld>
            <a:endParaRPr lang="zh-TW" altLang="en-US"/>
          </a:p>
        </p:txBody>
      </p:sp>
      <p:grpSp>
        <p:nvGrpSpPr>
          <p:cNvPr id="55" name="群組 54"/>
          <p:cNvGrpSpPr/>
          <p:nvPr/>
        </p:nvGrpSpPr>
        <p:grpSpPr>
          <a:xfrm>
            <a:off x="457200" y="2921071"/>
            <a:ext cx="8229600" cy="2989458"/>
            <a:chOff x="0" y="1838078"/>
            <a:chExt cx="9069881" cy="3554209"/>
          </a:xfrm>
        </p:grpSpPr>
        <p:sp>
          <p:nvSpPr>
            <p:cNvPr id="5" name="向右箭號 4"/>
            <p:cNvSpPr/>
            <p:nvPr/>
          </p:nvSpPr>
          <p:spPr>
            <a:xfrm>
              <a:off x="412766" y="4865298"/>
              <a:ext cx="1631695" cy="47158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a:off x="412764" y="3861760"/>
              <a:ext cx="1631697" cy="471580"/>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412764" y="2858220"/>
              <a:ext cx="1631697" cy="494578"/>
            </a:xfrm>
            <a:prstGeom prst="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412765" y="1854681"/>
              <a:ext cx="1631696" cy="471581"/>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0" y="4865298"/>
              <a:ext cx="410690" cy="369332"/>
            </a:xfrm>
            <a:prstGeom prst="rect">
              <a:avLst/>
            </a:prstGeom>
            <a:noFill/>
          </p:spPr>
          <p:txBody>
            <a:bodyPr wrap="none" rtlCol="0">
              <a:spAutoFit/>
            </a:bodyPr>
            <a:lstStyle/>
            <a:p>
              <a:r>
                <a:rPr lang="en-US" altLang="zh-TW" dirty="0">
                  <a:solidFill>
                    <a:schemeClr val="accent2">
                      <a:lumMod val="75000"/>
                    </a:schemeClr>
                  </a:solidFill>
                </a:rPr>
                <a:t>T</a:t>
              </a:r>
              <a:r>
                <a:rPr lang="en-US" altLang="zh-TW" baseline="-25000" dirty="0">
                  <a:solidFill>
                    <a:schemeClr val="accent2">
                      <a:lumMod val="75000"/>
                    </a:schemeClr>
                  </a:solidFill>
                </a:rPr>
                <a:t>1</a:t>
              </a:r>
              <a:endParaRPr lang="zh-TW" altLang="en-US" baseline="-25000" dirty="0">
                <a:solidFill>
                  <a:schemeClr val="accent2">
                    <a:lumMod val="75000"/>
                  </a:schemeClr>
                </a:solidFill>
              </a:endParaRPr>
            </a:p>
          </p:txBody>
        </p:sp>
        <p:sp>
          <p:nvSpPr>
            <p:cNvPr id="11" name="文字方塊 10"/>
            <p:cNvSpPr txBox="1"/>
            <p:nvPr/>
          </p:nvSpPr>
          <p:spPr>
            <a:xfrm>
              <a:off x="0" y="3866874"/>
              <a:ext cx="410690" cy="369332"/>
            </a:xfrm>
            <a:prstGeom prst="rect">
              <a:avLst/>
            </a:prstGeom>
            <a:noFill/>
          </p:spPr>
          <p:txBody>
            <a:bodyPr wrap="none" rtlCol="0">
              <a:spAutoFit/>
            </a:bodyPr>
            <a:lstStyle/>
            <a:p>
              <a:r>
                <a:rPr lang="en-US" altLang="zh-TW" dirty="0">
                  <a:solidFill>
                    <a:schemeClr val="accent4">
                      <a:lumMod val="75000"/>
                    </a:schemeClr>
                  </a:solidFill>
                </a:rPr>
                <a:t>T</a:t>
              </a:r>
              <a:r>
                <a:rPr lang="en-US" altLang="zh-TW" baseline="-25000" dirty="0">
                  <a:solidFill>
                    <a:schemeClr val="accent4">
                      <a:lumMod val="75000"/>
                    </a:schemeClr>
                  </a:solidFill>
                </a:rPr>
                <a:t>2</a:t>
              </a:r>
              <a:endParaRPr lang="zh-TW" altLang="en-US" baseline="-25000" dirty="0">
                <a:solidFill>
                  <a:schemeClr val="accent4">
                    <a:lumMod val="75000"/>
                  </a:schemeClr>
                </a:solidFill>
              </a:endParaRPr>
            </a:p>
          </p:txBody>
        </p:sp>
        <p:sp>
          <p:nvSpPr>
            <p:cNvPr id="12" name="文字方塊 11"/>
            <p:cNvSpPr txBox="1"/>
            <p:nvPr/>
          </p:nvSpPr>
          <p:spPr>
            <a:xfrm>
              <a:off x="0" y="2858220"/>
              <a:ext cx="410690" cy="369332"/>
            </a:xfrm>
            <a:prstGeom prst="rect">
              <a:avLst/>
            </a:prstGeom>
            <a:noFill/>
          </p:spPr>
          <p:txBody>
            <a:bodyPr wrap="none" rtlCol="0">
              <a:spAutoFit/>
            </a:bodyPr>
            <a:lstStyle/>
            <a:p>
              <a:r>
                <a:rPr lang="en-US" altLang="zh-TW" dirty="0">
                  <a:solidFill>
                    <a:schemeClr val="accent6">
                      <a:lumMod val="75000"/>
                    </a:schemeClr>
                  </a:solidFill>
                </a:rPr>
                <a:t>T</a:t>
              </a:r>
              <a:r>
                <a:rPr lang="en-US" altLang="zh-TW" baseline="-25000" dirty="0">
                  <a:solidFill>
                    <a:schemeClr val="accent6">
                      <a:lumMod val="75000"/>
                    </a:schemeClr>
                  </a:solidFill>
                </a:rPr>
                <a:t>3</a:t>
              </a:r>
              <a:endParaRPr lang="zh-TW" altLang="en-US" baseline="-25000" dirty="0">
                <a:solidFill>
                  <a:schemeClr val="accent6">
                    <a:lumMod val="75000"/>
                  </a:schemeClr>
                </a:solidFill>
              </a:endParaRPr>
            </a:p>
          </p:txBody>
        </p:sp>
        <p:sp>
          <p:nvSpPr>
            <p:cNvPr id="13" name="文字方塊 12"/>
            <p:cNvSpPr txBox="1"/>
            <p:nvPr/>
          </p:nvSpPr>
          <p:spPr>
            <a:xfrm>
              <a:off x="0" y="1838078"/>
              <a:ext cx="410690" cy="369332"/>
            </a:xfrm>
            <a:prstGeom prst="rect">
              <a:avLst/>
            </a:prstGeom>
            <a:noFill/>
          </p:spPr>
          <p:txBody>
            <a:bodyPr wrap="none" rtlCol="0">
              <a:spAutoFit/>
            </a:bodyPr>
            <a:lstStyle/>
            <a:p>
              <a:r>
                <a:rPr lang="en-US" altLang="zh-TW" dirty="0">
                  <a:solidFill>
                    <a:schemeClr val="accent3">
                      <a:lumMod val="75000"/>
                    </a:schemeClr>
                  </a:solidFill>
                </a:rPr>
                <a:t>T</a:t>
              </a:r>
              <a:r>
                <a:rPr lang="en-US" altLang="zh-TW" baseline="-25000" dirty="0">
                  <a:solidFill>
                    <a:schemeClr val="accent3">
                      <a:lumMod val="75000"/>
                    </a:schemeClr>
                  </a:solidFill>
                </a:rPr>
                <a:t>4</a:t>
              </a:r>
              <a:endParaRPr lang="zh-TW" altLang="en-US" baseline="-25000" dirty="0">
                <a:solidFill>
                  <a:schemeClr val="accent3">
                    <a:lumMod val="75000"/>
                  </a:schemeClr>
                </a:solidFill>
              </a:endParaRPr>
            </a:p>
          </p:txBody>
        </p:sp>
        <p:grpSp>
          <p:nvGrpSpPr>
            <p:cNvPr id="19" name="群組 18"/>
            <p:cNvGrpSpPr/>
            <p:nvPr/>
          </p:nvGrpSpPr>
          <p:grpSpPr>
            <a:xfrm>
              <a:off x="2035467" y="2225312"/>
              <a:ext cx="664234" cy="751450"/>
              <a:chOff x="3053751" y="2224663"/>
              <a:chExt cx="664234" cy="751450"/>
            </a:xfrm>
          </p:grpSpPr>
          <p:cxnSp>
            <p:nvCxnSpPr>
              <p:cNvPr id="15" name="直線單箭頭接點 14"/>
              <p:cNvCxnSpPr/>
              <p:nvPr/>
            </p:nvCxnSpPr>
            <p:spPr>
              <a:xfrm>
                <a:off x="3062377" y="2224663"/>
                <a:ext cx="655608"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3053751" y="2224663"/>
                <a:ext cx="664234"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a:off x="2030787" y="4236206"/>
              <a:ext cx="664234" cy="751450"/>
              <a:chOff x="3053751" y="2224663"/>
              <a:chExt cx="664234" cy="751450"/>
            </a:xfrm>
          </p:grpSpPr>
          <p:cxnSp>
            <p:nvCxnSpPr>
              <p:cNvPr id="21" name="直線單箭頭接點 20"/>
              <p:cNvCxnSpPr/>
              <p:nvPr/>
            </p:nvCxnSpPr>
            <p:spPr>
              <a:xfrm>
                <a:off x="3062377" y="2224663"/>
                <a:ext cx="655608"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3053751" y="2224663"/>
                <a:ext cx="664234"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p:cNvGrpSpPr/>
            <p:nvPr/>
          </p:nvGrpSpPr>
          <p:grpSpPr>
            <a:xfrm>
              <a:off x="4372696" y="3260305"/>
              <a:ext cx="664234" cy="751450"/>
              <a:chOff x="3053751" y="2224663"/>
              <a:chExt cx="664234" cy="751450"/>
            </a:xfrm>
          </p:grpSpPr>
          <p:cxnSp>
            <p:nvCxnSpPr>
              <p:cNvPr id="29" name="直線單箭頭接點 28"/>
              <p:cNvCxnSpPr/>
              <p:nvPr/>
            </p:nvCxnSpPr>
            <p:spPr>
              <a:xfrm>
                <a:off x="3062377" y="2224663"/>
                <a:ext cx="655608"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3053751" y="2224663"/>
                <a:ext cx="664234"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群組 30"/>
            <p:cNvGrpSpPr/>
            <p:nvPr/>
          </p:nvGrpSpPr>
          <p:grpSpPr>
            <a:xfrm>
              <a:off x="6713304" y="2240871"/>
              <a:ext cx="664234" cy="751450"/>
              <a:chOff x="3053751" y="2224663"/>
              <a:chExt cx="664234" cy="751450"/>
            </a:xfrm>
          </p:grpSpPr>
          <p:cxnSp>
            <p:nvCxnSpPr>
              <p:cNvPr id="32" name="直線單箭頭接點 31"/>
              <p:cNvCxnSpPr/>
              <p:nvPr/>
            </p:nvCxnSpPr>
            <p:spPr>
              <a:xfrm>
                <a:off x="3062377" y="2224663"/>
                <a:ext cx="655608"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053751" y="2224663"/>
                <a:ext cx="664234"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向右箭號 34"/>
            <p:cNvSpPr/>
            <p:nvPr/>
          </p:nvSpPr>
          <p:spPr>
            <a:xfrm>
              <a:off x="2761755" y="2897525"/>
              <a:ext cx="1631696" cy="471581"/>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向右箭號 35"/>
            <p:cNvSpPr/>
            <p:nvPr/>
          </p:nvSpPr>
          <p:spPr>
            <a:xfrm>
              <a:off x="2750524" y="1875926"/>
              <a:ext cx="1631697" cy="494578"/>
            </a:xfrm>
            <a:prstGeom prst="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向右箭號 36"/>
            <p:cNvSpPr/>
            <p:nvPr/>
          </p:nvSpPr>
          <p:spPr>
            <a:xfrm>
              <a:off x="2746211" y="4915158"/>
              <a:ext cx="1631697" cy="471580"/>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向右箭號 37"/>
            <p:cNvSpPr/>
            <p:nvPr/>
          </p:nvSpPr>
          <p:spPr>
            <a:xfrm>
              <a:off x="2746413" y="3861760"/>
              <a:ext cx="1631695" cy="47158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向右箭號 38"/>
            <p:cNvSpPr/>
            <p:nvPr/>
          </p:nvSpPr>
          <p:spPr>
            <a:xfrm>
              <a:off x="5097560" y="2897525"/>
              <a:ext cx="1631695" cy="47158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向右箭號 39"/>
            <p:cNvSpPr/>
            <p:nvPr/>
          </p:nvSpPr>
          <p:spPr>
            <a:xfrm>
              <a:off x="5071434" y="3904890"/>
              <a:ext cx="1631696" cy="471581"/>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向右箭號 40"/>
            <p:cNvSpPr/>
            <p:nvPr/>
          </p:nvSpPr>
          <p:spPr>
            <a:xfrm>
              <a:off x="5097560" y="1864086"/>
              <a:ext cx="1631697" cy="494578"/>
            </a:xfrm>
            <a:prstGeom prst="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向右箭號 41"/>
            <p:cNvSpPr/>
            <p:nvPr/>
          </p:nvSpPr>
          <p:spPr>
            <a:xfrm>
              <a:off x="5036930" y="4920707"/>
              <a:ext cx="1631697" cy="471580"/>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p:cNvGrpSpPr/>
            <p:nvPr/>
          </p:nvGrpSpPr>
          <p:grpSpPr>
            <a:xfrm>
              <a:off x="6697719" y="4280061"/>
              <a:ext cx="664234" cy="751450"/>
              <a:chOff x="3053751" y="2224663"/>
              <a:chExt cx="664234" cy="751450"/>
            </a:xfrm>
          </p:grpSpPr>
          <p:cxnSp>
            <p:nvCxnSpPr>
              <p:cNvPr id="44" name="直線單箭頭接點 43"/>
              <p:cNvCxnSpPr/>
              <p:nvPr/>
            </p:nvCxnSpPr>
            <p:spPr>
              <a:xfrm>
                <a:off x="3062377" y="2224663"/>
                <a:ext cx="655608"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3053751" y="2224663"/>
                <a:ext cx="664234" cy="75145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向右箭號 45"/>
            <p:cNvSpPr/>
            <p:nvPr/>
          </p:nvSpPr>
          <p:spPr>
            <a:xfrm>
              <a:off x="7438184" y="2897525"/>
              <a:ext cx="1631697" cy="494578"/>
            </a:xfrm>
            <a:prstGeom prst="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向右箭號 46"/>
            <p:cNvSpPr/>
            <p:nvPr/>
          </p:nvSpPr>
          <p:spPr>
            <a:xfrm>
              <a:off x="7430729" y="1877147"/>
              <a:ext cx="1631695" cy="47158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向右箭號 47"/>
            <p:cNvSpPr/>
            <p:nvPr/>
          </p:nvSpPr>
          <p:spPr>
            <a:xfrm>
              <a:off x="7381463" y="4912080"/>
              <a:ext cx="1631696" cy="471581"/>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向右箭號 49"/>
            <p:cNvSpPr/>
            <p:nvPr/>
          </p:nvSpPr>
          <p:spPr>
            <a:xfrm>
              <a:off x="7391045" y="3902018"/>
              <a:ext cx="1631697" cy="471580"/>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p:cNvSpPr txBox="1"/>
            <p:nvPr/>
          </p:nvSpPr>
          <p:spPr>
            <a:xfrm>
              <a:off x="522200" y="1861848"/>
              <a:ext cx="1263528" cy="439104"/>
            </a:xfrm>
            <a:prstGeom prst="rect">
              <a:avLst/>
            </a:prstGeom>
            <a:noFill/>
          </p:spPr>
          <p:txBody>
            <a:bodyPr wrap="none" rtlCol="0">
              <a:spAutoFit/>
            </a:bodyPr>
            <a:lstStyle/>
            <a:p>
              <a:r>
                <a:rPr lang="en-US" altLang="zh-TW" dirty="0"/>
                <a:t>Replica 4</a:t>
              </a:r>
              <a:endParaRPr lang="zh-TW" altLang="en-US" baseline="-25000" dirty="0"/>
            </a:p>
          </p:txBody>
        </p:sp>
      </p:grpSp>
      <p:sp>
        <p:nvSpPr>
          <p:cNvPr id="57" name="文字方塊 56"/>
          <p:cNvSpPr txBox="1"/>
          <p:nvPr/>
        </p:nvSpPr>
        <p:spPr>
          <a:xfrm>
            <a:off x="894154" y="3789458"/>
            <a:ext cx="1146468" cy="369332"/>
          </a:xfrm>
          <a:prstGeom prst="rect">
            <a:avLst/>
          </a:prstGeom>
          <a:noFill/>
        </p:spPr>
        <p:txBody>
          <a:bodyPr wrap="none" rtlCol="0">
            <a:spAutoFit/>
          </a:bodyPr>
          <a:lstStyle/>
          <a:p>
            <a:r>
              <a:rPr lang="en-US" altLang="zh-TW" dirty="0"/>
              <a:t>Replica 3</a:t>
            </a:r>
            <a:endParaRPr lang="zh-TW" altLang="en-US" baseline="-25000" dirty="0"/>
          </a:p>
        </p:txBody>
      </p:sp>
      <p:sp>
        <p:nvSpPr>
          <p:cNvPr id="58" name="文字方塊 57"/>
          <p:cNvSpPr txBox="1"/>
          <p:nvPr/>
        </p:nvSpPr>
        <p:spPr>
          <a:xfrm>
            <a:off x="885701" y="4628908"/>
            <a:ext cx="1146468" cy="369332"/>
          </a:xfrm>
          <a:prstGeom prst="rect">
            <a:avLst/>
          </a:prstGeom>
          <a:noFill/>
        </p:spPr>
        <p:txBody>
          <a:bodyPr wrap="none" rtlCol="0">
            <a:spAutoFit/>
          </a:bodyPr>
          <a:lstStyle/>
          <a:p>
            <a:r>
              <a:rPr lang="en-US" altLang="zh-TW" dirty="0"/>
              <a:t>Replica 2</a:t>
            </a:r>
            <a:endParaRPr lang="zh-TW" altLang="en-US" baseline="-25000" dirty="0"/>
          </a:p>
        </p:txBody>
      </p:sp>
      <p:sp>
        <p:nvSpPr>
          <p:cNvPr id="59" name="文字方塊 58"/>
          <p:cNvSpPr txBox="1"/>
          <p:nvPr/>
        </p:nvSpPr>
        <p:spPr>
          <a:xfrm>
            <a:off x="885701" y="5465950"/>
            <a:ext cx="1146468" cy="369332"/>
          </a:xfrm>
          <a:prstGeom prst="rect">
            <a:avLst/>
          </a:prstGeom>
          <a:noFill/>
        </p:spPr>
        <p:txBody>
          <a:bodyPr wrap="none" rtlCol="0">
            <a:spAutoFit/>
          </a:bodyPr>
          <a:lstStyle/>
          <a:p>
            <a:r>
              <a:rPr lang="en-US" altLang="zh-TW" dirty="0"/>
              <a:t>Replica 1</a:t>
            </a:r>
            <a:endParaRPr lang="zh-TW" altLang="en-US" baseline="-25000" dirty="0"/>
          </a:p>
        </p:txBody>
      </p:sp>
      <p:sp>
        <p:nvSpPr>
          <p:cNvPr id="60" name="文字方塊 59"/>
          <p:cNvSpPr txBox="1"/>
          <p:nvPr/>
        </p:nvSpPr>
        <p:spPr>
          <a:xfrm>
            <a:off x="3021718" y="4619777"/>
            <a:ext cx="1146468" cy="369332"/>
          </a:xfrm>
          <a:prstGeom prst="rect">
            <a:avLst/>
          </a:prstGeom>
          <a:noFill/>
        </p:spPr>
        <p:txBody>
          <a:bodyPr wrap="none" rtlCol="0">
            <a:spAutoFit/>
          </a:bodyPr>
          <a:lstStyle/>
          <a:p>
            <a:r>
              <a:rPr lang="en-US" altLang="zh-TW" dirty="0"/>
              <a:t>Replica 1</a:t>
            </a:r>
            <a:endParaRPr lang="zh-TW" altLang="en-US" baseline="-25000" dirty="0"/>
          </a:p>
        </p:txBody>
      </p:sp>
      <p:sp>
        <p:nvSpPr>
          <p:cNvPr id="61" name="文字方塊 60"/>
          <p:cNvSpPr txBox="1"/>
          <p:nvPr/>
        </p:nvSpPr>
        <p:spPr>
          <a:xfrm>
            <a:off x="3004260" y="5523793"/>
            <a:ext cx="1146468" cy="369332"/>
          </a:xfrm>
          <a:prstGeom prst="rect">
            <a:avLst/>
          </a:prstGeom>
          <a:noFill/>
        </p:spPr>
        <p:txBody>
          <a:bodyPr wrap="none" rtlCol="0">
            <a:spAutoFit/>
          </a:bodyPr>
          <a:lstStyle/>
          <a:p>
            <a:r>
              <a:rPr lang="en-US" altLang="zh-TW" dirty="0"/>
              <a:t>Replica 2</a:t>
            </a:r>
            <a:endParaRPr lang="zh-TW" altLang="en-US" baseline="-25000" dirty="0"/>
          </a:p>
        </p:txBody>
      </p:sp>
      <p:sp>
        <p:nvSpPr>
          <p:cNvPr id="62" name="文字方塊 61"/>
          <p:cNvSpPr txBox="1"/>
          <p:nvPr/>
        </p:nvSpPr>
        <p:spPr>
          <a:xfrm>
            <a:off x="2970037" y="2975592"/>
            <a:ext cx="1146468" cy="369332"/>
          </a:xfrm>
          <a:prstGeom prst="rect">
            <a:avLst/>
          </a:prstGeom>
          <a:noFill/>
        </p:spPr>
        <p:txBody>
          <a:bodyPr wrap="none" rtlCol="0">
            <a:spAutoFit/>
          </a:bodyPr>
          <a:lstStyle/>
          <a:p>
            <a:r>
              <a:rPr lang="en-US" altLang="zh-TW" dirty="0"/>
              <a:t>Replica 3</a:t>
            </a:r>
            <a:endParaRPr lang="zh-TW" altLang="en-US" baseline="-25000" dirty="0"/>
          </a:p>
        </p:txBody>
      </p:sp>
      <p:sp>
        <p:nvSpPr>
          <p:cNvPr id="63" name="文字方塊 62"/>
          <p:cNvSpPr txBox="1"/>
          <p:nvPr/>
        </p:nvSpPr>
        <p:spPr>
          <a:xfrm>
            <a:off x="2984394" y="3817942"/>
            <a:ext cx="1146468" cy="369332"/>
          </a:xfrm>
          <a:prstGeom prst="rect">
            <a:avLst/>
          </a:prstGeom>
          <a:noFill/>
        </p:spPr>
        <p:txBody>
          <a:bodyPr wrap="none" rtlCol="0">
            <a:spAutoFit/>
          </a:bodyPr>
          <a:lstStyle/>
          <a:p>
            <a:r>
              <a:rPr lang="en-US" altLang="zh-TW" dirty="0"/>
              <a:t>Replica 4</a:t>
            </a:r>
            <a:endParaRPr lang="zh-TW" altLang="en-US" baseline="-25000" dirty="0"/>
          </a:p>
        </p:txBody>
      </p:sp>
      <p:sp>
        <p:nvSpPr>
          <p:cNvPr id="64" name="文字方塊 63"/>
          <p:cNvSpPr txBox="1"/>
          <p:nvPr/>
        </p:nvSpPr>
        <p:spPr>
          <a:xfrm>
            <a:off x="5072369" y="5513881"/>
            <a:ext cx="1146468" cy="369332"/>
          </a:xfrm>
          <a:prstGeom prst="rect">
            <a:avLst/>
          </a:prstGeom>
          <a:noFill/>
        </p:spPr>
        <p:txBody>
          <a:bodyPr wrap="none" rtlCol="0">
            <a:spAutoFit/>
          </a:bodyPr>
          <a:lstStyle/>
          <a:p>
            <a:r>
              <a:rPr lang="en-US" altLang="zh-TW" dirty="0"/>
              <a:t>Replica 2</a:t>
            </a:r>
            <a:endParaRPr lang="zh-TW" altLang="en-US" baseline="-25000" dirty="0"/>
          </a:p>
        </p:txBody>
      </p:sp>
      <p:sp>
        <p:nvSpPr>
          <p:cNvPr id="65" name="文字方塊 64"/>
          <p:cNvSpPr txBox="1"/>
          <p:nvPr/>
        </p:nvSpPr>
        <p:spPr>
          <a:xfrm>
            <a:off x="7216962" y="4666271"/>
            <a:ext cx="1146468" cy="369332"/>
          </a:xfrm>
          <a:prstGeom prst="rect">
            <a:avLst/>
          </a:prstGeom>
          <a:noFill/>
        </p:spPr>
        <p:txBody>
          <a:bodyPr wrap="none" rtlCol="0">
            <a:spAutoFit/>
          </a:bodyPr>
          <a:lstStyle/>
          <a:p>
            <a:r>
              <a:rPr lang="en-US" altLang="zh-TW" dirty="0"/>
              <a:t>Replica 2</a:t>
            </a:r>
            <a:endParaRPr lang="zh-TW" altLang="en-US" baseline="-25000" dirty="0"/>
          </a:p>
        </p:txBody>
      </p:sp>
      <p:sp>
        <p:nvSpPr>
          <p:cNvPr id="66" name="文字方塊 65"/>
          <p:cNvSpPr txBox="1"/>
          <p:nvPr/>
        </p:nvSpPr>
        <p:spPr>
          <a:xfrm>
            <a:off x="5104917" y="3813669"/>
            <a:ext cx="1146468" cy="369332"/>
          </a:xfrm>
          <a:prstGeom prst="rect">
            <a:avLst/>
          </a:prstGeom>
          <a:noFill/>
        </p:spPr>
        <p:txBody>
          <a:bodyPr wrap="none" rtlCol="0">
            <a:spAutoFit/>
          </a:bodyPr>
          <a:lstStyle/>
          <a:p>
            <a:r>
              <a:rPr lang="en-US" altLang="zh-TW" dirty="0"/>
              <a:t>Replica 1</a:t>
            </a:r>
            <a:endParaRPr lang="zh-TW" altLang="en-US" baseline="-25000" dirty="0"/>
          </a:p>
        </p:txBody>
      </p:sp>
      <p:sp>
        <p:nvSpPr>
          <p:cNvPr id="67" name="文字方塊 66"/>
          <p:cNvSpPr txBox="1"/>
          <p:nvPr/>
        </p:nvSpPr>
        <p:spPr>
          <a:xfrm>
            <a:off x="7261209" y="2942946"/>
            <a:ext cx="1146468" cy="369332"/>
          </a:xfrm>
          <a:prstGeom prst="rect">
            <a:avLst/>
          </a:prstGeom>
          <a:noFill/>
        </p:spPr>
        <p:txBody>
          <a:bodyPr wrap="none" rtlCol="0">
            <a:spAutoFit/>
          </a:bodyPr>
          <a:lstStyle/>
          <a:p>
            <a:r>
              <a:rPr lang="en-US" altLang="zh-TW" dirty="0"/>
              <a:t>Replica 1</a:t>
            </a:r>
            <a:endParaRPr lang="zh-TW" altLang="en-US" baseline="-25000" dirty="0"/>
          </a:p>
        </p:txBody>
      </p:sp>
      <p:sp>
        <p:nvSpPr>
          <p:cNvPr id="68" name="文字方塊 67"/>
          <p:cNvSpPr txBox="1"/>
          <p:nvPr/>
        </p:nvSpPr>
        <p:spPr>
          <a:xfrm>
            <a:off x="5148227" y="2962352"/>
            <a:ext cx="1146468" cy="369332"/>
          </a:xfrm>
          <a:prstGeom prst="rect">
            <a:avLst/>
          </a:prstGeom>
          <a:noFill/>
        </p:spPr>
        <p:txBody>
          <a:bodyPr wrap="none" rtlCol="0">
            <a:spAutoFit/>
          </a:bodyPr>
          <a:lstStyle/>
          <a:p>
            <a:r>
              <a:rPr lang="en-US" altLang="zh-TW" dirty="0"/>
              <a:t>Replica 3</a:t>
            </a:r>
            <a:endParaRPr lang="zh-TW" altLang="en-US" baseline="-25000" dirty="0"/>
          </a:p>
        </p:txBody>
      </p:sp>
      <p:sp>
        <p:nvSpPr>
          <p:cNvPr id="69" name="文字方塊 68"/>
          <p:cNvSpPr txBox="1"/>
          <p:nvPr/>
        </p:nvSpPr>
        <p:spPr>
          <a:xfrm>
            <a:off x="7283706" y="3831842"/>
            <a:ext cx="1146468" cy="369332"/>
          </a:xfrm>
          <a:prstGeom prst="rect">
            <a:avLst/>
          </a:prstGeom>
          <a:noFill/>
        </p:spPr>
        <p:txBody>
          <a:bodyPr wrap="none" rtlCol="0">
            <a:spAutoFit/>
          </a:bodyPr>
          <a:lstStyle/>
          <a:p>
            <a:r>
              <a:rPr lang="en-US" altLang="zh-TW" dirty="0"/>
              <a:t>Replica 3</a:t>
            </a:r>
            <a:endParaRPr lang="zh-TW" altLang="en-US" baseline="-25000" dirty="0"/>
          </a:p>
        </p:txBody>
      </p:sp>
      <p:sp>
        <p:nvSpPr>
          <p:cNvPr id="70" name="文字方塊 69"/>
          <p:cNvSpPr txBox="1"/>
          <p:nvPr/>
        </p:nvSpPr>
        <p:spPr>
          <a:xfrm>
            <a:off x="5089771" y="4670363"/>
            <a:ext cx="1146468" cy="369332"/>
          </a:xfrm>
          <a:prstGeom prst="rect">
            <a:avLst/>
          </a:prstGeom>
          <a:noFill/>
        </p:spPr>
        <p:txBody>
          <a:bodyPr wrap="none" rtlCol="0">
            <a:spAutoFit/>
          </a:bodyPr>
          <a:lstStyle/>
          <a:p>
            <a:r>
              <a:rPr lang="en-US" altLang="zh-TW" dirty="0"/>
              <a:t>Replica 4</a:t>
            </a:r>
            <a:endParaRPr lang="zh-TW" altLang="en-US" baseline="-25000" dirty="0"/>
          </a:p>
        </p:txBody>
      </p:sp>
      <p:sp>
        <p:nvSpPr>
          <p:cNvPr id="71" name="文字方塊 70"/>
          <p:cNvSpPr txBox="1"/>
          <p:nvPr/>
        </p:nvSpPr>
        <p:spPr>
          <a:xfrm>
            <a:off x="7209361" y="5513881"/>
            <a:ext cx="1146468" cy="369332"/>
          </a:xfrm>
          <a:prstGeom prst="rect">
            <a:avLst/>
          </a:prstGeom>
          <a:noFill/>
        </p:spPr>
        <p:txBody>
          <a:bodyPr wrap="none" rtlCol="0">
            <a:spAutoFit/>
          </a:bodyPr>
          <a:lstStyle/>
          <a:p>
            <a:r>
              <a:rPr lang="en-US" altLang="zh-TW" dirty="0"/>
              <a:t>Replica 4</a:t>
            </a:r>
            <a:endParaRPr lang="zh-TW" altLang="en-US" baseline="-25000" dirty="0"/>
          </a:p>
        </p:txBody>
      </p:sp>
    </p:spTree>
    <p:extLst>
      <p:ext uri="{BB962C8B-B14F-4D97-AF65-F5344CB8AC3E}">
        <p14:creationId xmlns:p14="http://schemas.microsoft.com/office/powerpoint/2010/main" val="1929034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00"/>
                </a:solidFill>
              </a:rPr>
              <a:t>REMD</a:t>
            </a:r>
            <a:endParaRPr lang="zh-TW" altLang="en-US" dirty="0"/>
          </a:p>
        </p:txBody>
      </p:sp>
      <p:sp>
        <p:nvSpPr>
          <p:cNvPr id="3" name="內容版面配置區 2"/>
          <p:cNvSpPr>
            <a:spLocks noGrp="1"/>
          </p:cNvSpPr>
          <p:nvPr>
            <p:ph idx="1"/>
          </p:nvPr>
        </p:nvSpPr>
        <p:spPr>
          <a:xfrm>
            <a:off x="457200" y="879893"/>
            <a:ext cx="8350370" cy="5408763"/>
          </a:xfrm>
        </p:spPr>
        <p:txBody>
          <a:bodyPr/>
          <a:lstStyle/>
          <a:p>
            <a:pPr marL="0" indent="0">
              <a:buNone/>
            </a:pPr>
            <a:r>
              <a:rPr lang="en-US" altLang="zh-TW" dirty="0"/>
              <a:t>But keep in mind, the exchange of replicas may be rejected, that is where either there are a very high energy difference, low temperature difference, or the conformation mismatches for two replicas. </a:t>
            </a:r>
            <a:r>
              <a:rPr lang="en-US" altLang="zh-TW" b="1" dirty="0"/>
              <a:t>The metropolis exchange criteria</a:t>
            </a:r>
            <a:r>
              <a:rPr lang="en-US" altLang="zh-TW" dirty="0"/>
              <a:t> gives the acceptance probability to further determine whether the two replicas exchange or not.</a:t>
            </a:r>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A random number </a:t>
            </a:r>
            <a:r>
              <a:rPr lang="en-US" altLang="zh-TW" b="1" i="1" dirty="0"/>
              <a:t>r </a:t>
            </a:r>
            <a:r>
              <a:rPr lang="en-US" altLang="zh-TW" dirty="0"/>
              <a:t>between 0 and 1, is generated. If r </a:t>
            </a:r>
            <a:r>
              <a:rPr lang="zh-TW" altLang="en-US" dirty="0"/>
              <a:t>≤  </a:t>
            </a:r>
            <a:r>
              <a:rPr lang="en-US" altLang="zh-TW" dirty="0"/>
              <a:t>P(1↔2), then the exchange is accepted.</a:t>
            </a:r>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25089"/>
            <a:ext cx="9144000" cy="1122218"/>
          </a:xfrm>
          <a:prstGeom prst="rect">
            <a:avLst/>
          </a:prstGeom>
        </p:spPr>
      </p:pic>
    </p:spTree>
    <p:extLst>
      <p:ext uri="{BB962C8B-B14F-4D97-AF65-F5344CB8AC3E}">
        <p14:creationId xmlns:p14="http://schemas.microsoft.com/office/powerpoint/2010/main" val="2015595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0000"/>
                </a:solidFill>
              </a:rPr>
              <a:t>REMD</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Because REMD are simulations mainly about the temperature. Proteins at high temperatures may result in denatured forms, therefore controlling the temperature of the systems (the maximum temperature) may be a difficult task and requires large amount of simulations. As for an example, the protein 1mk5 (streptavidin), it just denatures.</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5" name="AutoShape 2" descr="RE3(600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6" name="圖片 5"/>
          <p:cNvPicPr>
            <a:picLocks noChangeAspect="1"/>
          </p:cNvPicPr>
          <p:nvPr/>
        </p:nvPicPr>
        <p:blipFill>
          <a:blip r:embed="rId2"/>
          <a:stretch>
            <a:fillRect/>
          </a:stretch>
        </p:blipFill>
        <p:spPr>
          <a:xfrm>
            <a:off x="5401304" y="3137474"/>
            <a:ext cx="2773112" cy="3587082"/>
          </a:xfrm>
          <a:prstGeom prst="rect">
            <a:avLst/>
          </a:prstGeom>
        </p:spPr>
      </p:pic>
      <p:pic>
        <p:nvPicPr>
          <p:cNvPr id="7" name="圖片 6"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366" y="3137474"/>
            <a:ext cx="2761344" cy="3593242"/>
          </a:xfrm>
          <a:prstGeom prst="rect">
            <a:avLst/>
          </a:prstGeom>
        </p:spPr>
      </p:pic>
      <p:sp>
        <p:nvSpPr>
          <p:cNvPr id="8" name="文字方塊 7"/>
          <p:cNvSpPr txBox="1"/>
          <p:nvPr/>
        </p:nvSpPr>
        <p:spPr>
          <a:xfrm>
            <a:off x="309490" y="3907765"/>
            <a:ext cx="1043876" cy="369332"/>
          </a:xfrm>
          <a:prstGeom prst="rect">
            <a:avLst/>
          </a:prstGeom>
          <a:noFill/>
        </p:spPr>
        <p:txBody>
          <a:bodyPr wrap="none" rtlCol="0">
            <a:spAutoFit/>
          </a:bodyPr>
          <a:lstStyle/>
          <a:p>
            <a:r>
              <a:rPr lang="en-US" altLang="zh-TW" dirty="0"/>
              <a:t>Original:</a:t>
            </a:r>
            <a:endParaRPr lang="zh-TW" altLang="en-US" dirty="0"/>
          </a:p>
        </p:txBody>
      </p:sp>
      <p:sp>
        <p:nvSpPr>
          <p:cNvPr id="9" name="文字方塊 8"/>
          <p:cNvSpPr txBox="1"/>
          <p:nvPr/>
        </p:nvSpPr>
        <p:spPr>
          <a:xfrm>
            <a:off x="4162937" y="3907765"/>
            <a:ext cx="1326004" cy="369332"/>
          </a:xfrm>
          <a:prstGeom prst="rect">
            <a:avLst/>
          </a:prstGeom>
          <a:noFill/>
        </p:spPr>
        <p:txBody>
          <a:bodyPr wrap="none" rtlCol="0">
            <a:spAutoFit/>
          </a:bodyPr>
          <a:lstStyle/>
          <a:p>
            <a:r>
              <a:rPr lang="en-US" altLang="zh-TW" dirty="0"/>
              <a:t>Denatured:</a:t>
            </a:r>
            <a:endParaRPr lang="zh-TW" altLang="en-US" dirty="0"/>
          </a:p>
        </p:txBody>
      </p:sp>
    </p:spTree>
    <p:extLst>
      <p:ext uri="{BB962C8B-B14F-4D97-AF65-F5344CB8AC3E}">
        <p14:creationId xmlns:p14="http://schemas.microsoft.com/office/powerpoint/2010/main" val="41084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en-US" altLang="zh-TW" dirty="0"/>
              <a:t>Go to Exercise2</a:t>
            </a:r>
          </a:p>
          <a:p>
            <a:pPr marL="457200" indent="-457200">
              <a:buFont typeface="+mj-lt"/>
              <a:buAutoNum type="arabicPeriod"/>
            </a:pPr>
            <a:r>
              <a:rPr lang="en-US" altLang="zh-TW" dirty="0"/>
              <a:t>Copy the files needed from Week 10, Exercise 2:         cp </a:t>
            </a:r>
            <a:r>
              <a:rPr lang="en-US" altLang="zh-TW" dirty="0" err="1"/>
              <a:t>topol</a:t>
            </a:r>
            <a:r>
              <a:rPr lang="en-US" altLang="zh-TW" dirty="0"/>
              <a:t>*, </a:t>
            </a:r>
            <a:r>
              <a:rPr lang="en-US" altLang="zh-TW" dirty="0" err="1"/>
              <a:t>posre</a:t>
            </a:r>
            <a:r>
              <a:rPr lang="en-US" altLang="zh-TW" dirty="0"/>
              <a:t>*, </a:t>
            </a:r>
            <a:r>
              <a:rPr lang="en-US" altLang="zh-TW" dirty="0" err="1"/>
              <a:t>ind</a:t>
            </a:r>
            <a:r>
              <a:rPr lang="en-US" altLang="zh-TW" dirty="0"/>
              <a:t>*, </a:t>
            </a:r>
            <a:r>
              <a:rPr lang="en-US" altLang="zh-TW" dirty="0" err="1"/>
              <a:t>lig</a:t>
            </a:r>
            <a:r>
              <a:rPr lang="en-US" altLang="zh-TW" dirty="0"/>
              <a:t>*, md_0_10.gro, charmm36-jul2021.ff/ to current working directory.</a:t>
            </a:r>
          </a:p>
          <a:p>
            <a:pPr marL="457200" indent="-457200">
              <a:buFont typeface="+mj-lt"/>
              <a:buAutoNum type="arabicPeriod"/>
            </a:pPr>
            <a:r>
              <a:rPr lang="en-US" altLang="zh-TW" dirty="0"/>
              <a:t>Activate </a:t>
            </a:r>
            <a:r>
              <a:rPr lang="en-US" altLang="zh-TW" dirty="0" err="1"/>
              <a:t>gromacs</a:t>
            </a:r>
            <a:r>
              <a:rPr lang="en-US" altLang="zh-TW" dirty="0"/>
              <a:t> software.</a:t>
            </a:r>
          </a:p>
          <a:p>
            <a:pPr marL="457200" indent="-457200">
              <a:buFont typeface="+mj-lt"/>
              <a:buAutoNum type="arabicPeriod"/>
            </a:pPr>
            <a:r>
              <a:rPr lang="en-US" altLang="zh-TW" dirty="0"/>
              <a:t> Activate generator.sh and give 5 arguments:</a:t>
            </a:r>
          </a:p>
          <a:p>
            <a:pPr marL="457200" indent="-457200">
              <a:buFont typeface="+mj-lt"/>
              <a:buAutoNum type="arabicPeriod"/>
            </a:pPr>
            <a:endParaRPr lang="en-US" altLang="zh-TW" dirty="0"/>
          </a:p>
          <a:p>
            <a:pPr marL="457200" indent="-457200">
              <a:buFont typeface="+mj-lt"/>
              <a:buAutoNum type="arabicPeriod"/>
            </a:pPr>
            <a:r>
              <a:rPr lang="en-US" altLang="zh-TW" dirty="0"/>
              <a:t>Look into the wrapper.sh scripts.</a:t>
            </a:r>
          </a:p>
          <a:p>
            <a:pPr marL="457200" indent="-457200">
              <a:buFont typeface="+mj-lt"/>
              <a:buAutoNum type="arabicPeriod"/>
            </a:pPr>
            <a:r>
              <a:rPr lang="en-US" altLang="zh-TW" dirty="0"/>
              <a:t>Look into the MD parameter .</a:t>
            </a:r>
            <a:r>
              <a:rPr lang="en-US" altLang="zh-TW" dirty="0" err="1"/>
              <a:t>mdp</a:t>
            </a:r>
            <a:r>
              <a:rPr lang="en-US" altLang="zh-TW" dirty="0"/>
              <a:t> files.</a:t>
            </a:r>
          </a:p>
          <a:p>
            <a:pPr marL="457200" indent="-457200">
              <a:buFont typeface="+mj-lt"/>
              <a:buAutoNum type="arabicPeriod"/>
            </a:pPr>
            <a:r>
              <a:rPr lang="en-US" altLang="zh-TW" dirty="0"/>
              <a:t>Submit all the wrapper.sh scripts created.</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5" name="文字方塊 4"/>
          <p:cNvSpPr txBox="1"/>
          <p:nvPr/>
        </p:nvSpPr>
        <p:spPr>
          <a:xfrm>
            <a:off x="948906" y="3716506"/>
            <a:ext cx="6348854" cy="461665"/>
          </a:xfrm>
          <a:prstGeom prst="rect">
            <a:avLst/>
          </a:prstGeom>
          <a:noFill/>
        </p:spPr>
        <p:txBody>
          <a:bodyPr wrap="none" rtlCol="0">
            <a:spAutoFit/>
          </a:bodyPr>
          <a:lstStyle/>
          <a:p>
            <a:r>
              <a:rPr lang="en-US" altLang="zh-TW" sz="2400" dirty="0"/>
              <a:t>. generator.sh md_0_10.gro 4 300 600 equal </a:t>
            </a:r>
            <a:endParaRPr lang="zh-TW" altLang="en-US" sz="2400" dirty="0"/>
          </a:p>
        </p:txBody>
      </p:sp>
      <p:sp>
        <p:nvSpPr>
          <p:cNvPr id="6" name="矩形 5"/>
          <p:cNvSpPr/>
          <p:nvPr/>
        </p:nvSpPr>
        <p:spPr>
          <a:xfrm>
            <a:off x="948906" y="1423358"/>
            <a:ext cx="7737894" cy="11473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372928" y="1124546"/>
            <a:ext cx="5921493" cy="369332"/>
          </a:xfrm>
          <a:prstGeom prst="rect">
            <a:avLst/>
          </a:prstGeom>
          <a:noFill/>
        </p:spPr>
        <p:txBody>
          <a:bodyPr wrap="none" rtlCol="0">
            <a:spAutoFit/>
          </a:bodyPr>
          <a:lstStyle/>
          <a:p>
            <a:r>
              <a:rPr lang="en-US" altLang="zh-TW" dirty="0">
                <a:solidFill>
                  <a:srgbClr val="FF0000"/>
                </a:solidFill>
              </a:rPr>
              <a:t>We are running TI from the system simulated last week</a:t>
            </a:r>
            <a:endParaRPr lang="zh-TW" altLang="en-US" dirty="0">
              <a:solidFill>
                <a:srgbClr val="FF0000"/>
              </a:solidFill>
            </a:endParaRPr>
          </a:p>
        </p:txBody>
      </p:sp>
      <p:sp>
        <p:nvSpPr>
          <p:cNvPr id="8" name="矩形 7"/>
          <p:cNvSpPr/>
          <p:nvPr/>
        </p:nvSpPr>
        <p:spPr>
          <a:xfrm>
            <a:off x="948906" y="3200402"/>
            <a:ext cx="7737894"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4764700" y="2581457"/>
            <a:ext cx="3275972" cy="646331"/>
          </a:xfrm>
          <a:prstGeom prst="rect">
            <a:avLst/>
          </a:prstGeom>
          <a:noFill/>
        </p:spPr>
        <p:txBody>
          <a:bodyPr wrap="square" rtlCol="0">
            <a:spAutoFit/>
          </a:bodyPr>
          <a:lstStyle/>
          <a:p>
            <a:r>
              <a:rPr lang="en-US" altLang="zh-TW" dirty="0">
                <a:solidFill>
                  <a:srgbClr val="FF0000"/>
                </a:solidFill>
              </a:rPr>
              <a:t>Activate the generator script to generate submission script</a:t>
            </a:r>
            <a:endParaRPr lang="zh-TW" altLang="en-US" dirty="0">
              <a:solidFill>
                <a:srgbClr val="FF0000"/>
              </a:solidFill>
            </a:endParaRPr>
          </a:p>
        </p:txBody>
      </p:sp>
      <p:cxnSp>
        <p:nvCxnSpPr>
          <p:cNvPr id="10" name="直線單箭頭接點 9">
            <a:extLst>
              <a:ext uri="{FF2B5EF4-FFF2-40B4-BE49-F238E27FC236}">
                <a16:creationId xmlns:a16="http://schemas.microsoft.com/office/drawing/2014/main" id="{AA194721-BD72-4447-B281-49227949B331}"/>
              </a:ext>
            </a:extLst>
          </p:cNvPr>
          <p:cNvCxnSpPr>
            <a:cxnSpLocks/>
          </p:cNvCxnSpPr>
          <p:nvPr/>
        </p:nvCxnSpPr>
        <p:spPr>
          <a:xfrm flipV="1">
            <a:off x="1709803" y="4099384"/>
            <a:ext cx="2853506" cy="166181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 name="文字方塊 12"/>
          <p:cNvSpPr txBox="1"/>
          <p:nvPr/>
        </p:nvSpPr>
        <p:spPr>
          <a:xfrm>
            <a:off x="527208" y="5719494"/>
            <a:ext cx="3185487" cy="369332"/>
          </a:xfrm>
          <a:prstGeom prst="rect">
            <a:avLst/>
          </a:prstGeom>
          <a:noFill/>
        </p:spPr>
        <p:txBody>
          <a:bodyPr wrap="none" rtlCol="0">
            <a:spAutoFit/>
          </a:bodyPr>
          <a:lstStyle/>
          <a:p>
            <a:r>
              <a:rPr lang="en-US" altLang="zh-TW" dirty="0">
                <a:solidFill>
                  <a:srgbClr val="FF0000"/>
                </a:solidFill>
              </a:rPr>
              <a:t>Argument 1:</a:t>
            </a:r>
            <a:r>
              <a:rPr lang="zh-TW" altLang="en-US" dirty="0">
                <a:solidFill>
                  <a:srgbClr val="FF0000"/>
                </a:solidFill>
              </a:rPr>
              <a:t> </a:t>
            </a:r>
            <a:r>
              <a:rPr lang="en-US" altLang="zh-TW" dirty="0">
                <a:solidFill>
                  <a:srgbClr val="FF0000"/>
                </a:solidFill>
              </a:rPr>
              <a:t>configuration file</a:t>
            </a:r>
            <a:endParaRPr lang="zh-TW" altLang="en-US" dirty="0">
              <a:solidFill>
                <a:srgbClr val="FF0000"/>
              </a:solidFill>
            </a:endParaRPr>
          </a:p>
        </p:txBody>
      </p:sp>
      <p:cxnSp>
        <p:nvCxnSpPr>
          <p:cNvPr id="14" name="直線單箭頭接點 13">
            <a:extLst>
              <a:ext uri="{FF2B5EF4-FFF2-40B4-BE49-F238E27FC236}">
                <a16:creationId xmlns:a16="http://schemas.microsoft.com/office/drawing/2014/main" id="{AA194721-BD72-4447-B281-49227949B331}"/>
              </a:ext>
            </a:extLst>
          </p:cNvPr>
          <p:cNvCxnSpPr>
            <a:cxnSpLocks/>
          </p:cNvCxnSpPr>
          <p:nvPr/>
        </p:nvCxnSpPr>
        <p:spPr>
          <a:xfrm flipV="1">
            <a:off x="4107833" y="4085393"/>
            <a:ext cx="856996" cy="189271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7" name="文字方塊 16"/>
          <p:cNvSpPr txBox="1"/>
          <p:nvPr/>
        </p:nvSpPr>
        <p:spPr>
          <a:xfrm>
            <a:off x="1676746" y="5985530"/>
            <a:ext cx="3403496" cy="369332"/>
          </a:xfrm>
          <a:prstGeom prst="rect">
            <a:avLst/>
          </a:prstGeom>
          <a:noFill/>
        </p:spPr>
        <p:txBody>
          <a:bodyPr wrap="none" rtlCol="0">
            <a:spAutoFit/>
          </a:bodyPr>
          <a:lstStyle/>
          <a:p>
            <a:r>
              <a:rPr lang="en-US" altLang="zh-TW" dirty="0">
                <a:solidFill>
                  <a:srgbClr val="FF0000"/>
                </a:solidFill>
              </a:rPr>
              <a:t>Argument 2:</a:t>
            </a:r>
            <a:r>
              <a:rPr lang="zh-TW" altLang="en-US" dirty="0">
                <a:solidFill>
                  <a:srgbClr val="FF0000"/>
                </a:solidFill>
              </a:rPr>
              <a:t> </a:t>
            </a:r>
            <a:r>
              <a:rPr lang="en-US" altLang="zh-TW" dirty="0">
                <a:solidFill>
                  <a:srgbClr val="FF0000"/>
                </a:solidFill>
              </a:rPr>
              <a:t>number of replicas</a:t>
            </a:r>
            <a:endParaRPr lang="zh-TW" altLang="en-US" dirty="0">
              <a:solidFill>
                <a:srgbClr val="FF0000"/>
              </a:solidFill>
            </a:endParaRPr>
          </a:p>
        </p:txBody>
      </p:sp>
      <p:sp>
        <p:nvSpPr>
          <p:cNvPr id="20" name="矩形 19"/>
          <p:cNvSpPr/>
          <p:nvPr/>
        </p:nvSpPr>
        <p:spPr>
          <a:xfrm>
            <a:off x="2947572" y="3739106"/>
            <a:ext cx="1862396"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844721" y="3733855"/>
            <a:ext cx="240214"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5140332" y="3733855"/>
            <a:ext cx="529041"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5706862" y="3739106"/>
            <a:ext cx="529041"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6289445" y="3739106"/>
            <a:ext cx="885195"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AA194721-BD72-4447-B281-49227949B331}"/>
              </a:ext>
            </a:extLst>
          </p:cNvPr>
          <p:cNvCxnSpPr>
            <a:cxnSpLocks/>
          </p:cNvCxnSpPr>
          <p:nvPr/>
        </p:nvCxnSpPr>
        <p:spPr>
          <a:xfrm flipV="1">
            <a:off x="5458956" y="4177764"/>
            <a:ext cx="1" cy="232611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9" name="文字方塊 28"/>
          <p:cNvSpPr txBox="1"/>
          <p:nvPr/>
        </p:nvSpPr>
        <p:spPr>
          <a:xfrm>
            <a:off x="3255648" y="6462789"/>
            <a:ext cx="3544560" cy="369332"/>
          </a:xfrm>
          <a:prstGeom prst="rect">
            <a:avLst/>
          </a:prstGeom>
          <a:noFill/>
        </p:spPr>
        <p:txBody>
          <a:bodyPr wrap="none" rtlCol="0">
            <a:spAutoFit/>
          </a:bodyPr>
          <a:lstStyle/>
          <a:p>
            <a:r>
              <a:rPr lang="en-US" altLang="zh-TW" dirty="0">
                <a:solidFill>
                  <a:srgbClr val="FF0000"/>
                </a:solidFill>
              </a:rPr>
              <a:t>Argument 3:</a:t>
            </a:r>
            <a:r>
              <a:rPr lang="zh-TW" altLang="en-US" dirty="0">
                <a:solidFill>
                  <a:srgbClr val="FF0000"/>
                </a:solidFill>
              </a:rPr>
              <a:t> </a:t>
            </a:r>
            <a:r>
              <a:rPr lang="en-US" altLang="zh-TW" dirty="0">
                <a:solidFill>
                  <a:srgbClr val="FF0000"/>
                </a:solidFill>
              </a:rPr>
              <a:t>Lowest temperature</a:t>
            </a:r>
            <a:endParaRPr lang="zh-TW" altLang="en-US" dirty="0">
              <a:solidFill>
                <a:srgbClr val="FF0000"/>
              </a:solidFill>
            </a:endParaRPr>
          </a:p>
        </p:txBody>
      </p:sp>
      <p:cxnSp>
        <p:nvCxnSpPr>
          <p:cNvPr id="32" name="直線單箭頭接點 31">
            <a:extLst>
              <a:ext uri="{FF2B5EF4-FFF2-40B4-BE49-F238E27FC236}">
                <a16:creationId xmlns:a16="http://schemas.microsoft.com/office/drawing/2014/main" id="{AA194721-BD72-4447-B281-49227949B331}"/>
              </a:ext>
            </a:extLst>
          </p:cNvPr>
          <p:cNvCxnSpPr>
            <a:cxnSpLocks/>
          </p:cNvCxnSpPr>
          <p:nvPr/>
        </p:nvCxnSpPr>
        <p:spPr>
          <a:xfrm flipH="1" flipV="1">
            <a:off x="5962666" y="4085394"/>
            <a:ext cx="130593" cy="198527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4" name="文字方塊 33"/>
          <p:cNvSpPr txBox="1"/>
          <p:nvPr/>
        </p:nvSpPr>
        <p:spPr>
          <a:xfrm>
            <a:off x="5499832" y="6083170"/>
            <a:ext cx="3595856" cy="369332"/>
          </a:xfrm>
          <a:prstGeom prst="rect">
            <a:avLst/>
          </a:prstGeom>
          <a:noFill/>
        </p:spPr>
        <p:txBody>
          <a:bodyPr wrap="none" rtlCol="0">
            <a:spAutoFit/>
          </a:bodyPr>
          <a:lstStyle/>
          <a:p>
            <a:r>
              <a:rPr lang="en-US" altLang="zh-TW" dirty="0">
                <a:solidFill>
                  <a:srgbClr val="FF0000"/>
                </a:solidFill>
              </a:rPr>
              <a:t>Argument 4:</a:t>
            </a:r>
            <a:r>
              <a:rPr lang="zh-TW" altLang="en-US" dirty="0">
                <a:solidFill>
                  <a:srgbClr val="FF0000"/>
                </a:solidFill>
              </a:rPr>
              <a:t> </a:t>
            </a:r>
            <a:r>
              <a:rPr lang="en-US" altLang="zh-TW" dirty="0">
                <a:solidFill>
                  <a:srgbClr val="FF0000"/>
                </a:solidFill>
              </a:rPr>
              <a:t>Highest temperature</a:t>
            </a:r>
            <a:endParaRPr lang="zh-TW" altLang="en-US" dirty="0">
              <a:solidFill>
                <a:srgbClr val="FF0000"/>
              </a:solidFill>
            </a:endParaRPr>
          </a:p>
        </p:txBody>
      </p:sp>
      <p:cxnSp>
        <p:nvCxnSpPr>
          <p:cNvPr id="35" name="直線單箭頭接點 34">
            <a:extLst>
              <a:ext uri="{FF2B5EF4-FFF2-40B4-BE49-F238E27FC236}">
                <a16:creationId xmlns:a16="http://schemas.microsoft.com/office/drawing/2014/main" id="{AA194721-BD72-4447-B281-49227949B331}"/>
              </a:ext>
            </a:extLst>
          </p:cNvPr>
          <p:cNvCxnSpPr>
            <a:cxnSpLocks/>
          </p:cNvCxnSpPr>
          <p:nvPr/>
        </p:nvCxnSpPr>
        <p:spPr>
          <a:xfrm flipH="1" flipV="1">
            <a:off x="6547066" y="4118748"/>
            <a:ext cx="261568" cy="87310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5478449" y="5017007"/>
            <a:ext cx="3172663" cy="369332"/>
          </a:xfrm>
          <a:prstGeom prst="rect">
            <a:avLst/>
          </a:prstGeom>
          <a:noFill/>
        </p:spPr>
        <p:txBody>
          <a:bodyPr wrap="none" rtlCol="0">
            <a:spAutoFit/>
          </a:bodyPr>
          <a:lstStyle/>
          <a:p>
            <a:r>
              <a:rPr lang="en-US" altLang="zh-TW" dirty="0">
                <a:solidFill>
                  <a:srgbClr val="FF0000"/>
                </a:solidFill>
              </a:rPr>
              <a:t>Argument 5:</a:t>
            </a:r>
            <a:r>
              <a:rPr lang="zh-TW" altLang="en-US" dirty="0">
                <a:solidFill>
                  <a:srgbClr val="FF0000"/>
                </a:solidFill>
              </a:rPr>
              <a:t> </a:t>
            </a:r>
            <a:r>
              <a:rPr lang="en-US" altLang="zh-TW" dirty="0">
                <a:solidFill>
                  <a:srgbClr val="FF0000"/>
                </a:solidFill>
              </a:rPr>
              <a:t>Spacing method</a:t>
            </a:r>
            <a:endParaRPr lang="zh-TW" altLang="en-US" dirty="0">
              <a:solidFill>
                <a:srgbClr val="FF0000"/>
              </a:solidFill>
            </a:endParaRPr>
          </a:p>
        </p:txBody>
      </p:sp>
    </p:spTree>
    <p:extLst>
      <p:ext uri="{BB962C8B-B14F-4D97-AF65-F5344CB8AC3E}">
        <p14:creationId xmlns:p14="http://schemas.microsoft.com/office/powerpoint/2010/main" val="58549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457200" indent="-457200">
              <a:buAutoNum type="arabicPeriod"/>
            </a:pPr>
            <a:r>
              <a:rPr lang="en-US" altLang="zh-TW" dirty="0"/>
              <a:t>Umbrella sampling (the MD equivalent of relaxed surface scan)</a:t>
            </a:r>
          </a:p>
          <a:p>
            <a:pPr marL="457200" indent="-457200">
              <a:buAutoNum type="arabicPeriod"/>
            </a:pPr>
            <a:r>
              <a:rPr lang="en-US" altLang="zh-TW" dirty="0"/>
              <a:t>Replica exchange molecular dynamics</a:t>
            </a:r>
          </a:p>
          <a:p>
            <a:pPr marL="857250" lvl="1" indent="-457200">
              <a:buFont typeface="Wingdings" panose="05000000000000000000" pitchFamily="2" charset="2"/>
              <a:buChar char="v"/>
            </a:pPr>
            <a:r>
              <a:rPr lang="en-US" altLang="zh-TW" dirty="0"/>
              <a:t>Temperature range hard to determine</a:t>
            </a:r>
          </a:p>
          <a:p>
            <a:pPr marL="857250" lvl="1" indent="-457200">
              <a:buFont typeface="Wingdings" panose="05000000000000000000" pitchFamily="2" charset="2"/>
              <a:buChar char="v"/>
            </a:pPr>
            <a:r>
              <a:rPr lang="en-US" altLang="zh-TW" dirty="0"/>
              <a:t>No directionality. The system follows Boltzmann distribution of energy in its degrees of freedom</a:t>
            </a:r>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25</a:t>
            </a:fld>
            <a:endParaRPr lang="zh-TW" altLang="en-US"/>
          </a:p>
        </p:txBody>
      </p:sp>
    </p:spTree>
    <p:extLst>
      <p:ext uri="{BB962C8B-B14F-4D97-AF65-F5344CB8AC3E}">
        <p14:creationId xmlns:p14="http://schemas.microsoft.com/office/powerpoint/2010/main" val="3527818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457200" indent="-457200">
              <a:buAutoNum type="arabicPeriod"/>
            </a:pPr>
            <a:r>
              <a:rPr lang="en-US" altLang="zh-TW" dirty="0"/>
              <a:t>Umbrella sampling (the MD equivalent of relaxed surface scan)</a:t>
            </a:r>
          </a:p>
          <a:p>
            <a:pPr marL="457200" indent="-457200">
              <a:buAutoNum type="arabicPeriod"/>
            </a:pPr>
            <a:r>
              <a:rPr lang="en-US" altLang="zh-TW" dirty="0"/>
              <a:t>Replica exchange molecular dynamics</a:t>
            </a:r>
          </a:p>
          <a:p>
            <a:pPr marL="457200" indent="-457200">
              <a:buAutoNum type="arabicPeriod"/>
            </a:pPr>
            <a:r>
              <a:rPr lang="en-US" altLang="zh-TW" dirty="0" err="1"/>
              <a:t>Metadynamics</a:t>
            </a:r>
            <a:endParaRPr lang="en-US" altLang="zh-TW"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26</a:t>
            </a:fld>
            <a:endParaRPr lang="zh-TW" altLang="en-US"/>
          </a:p>
        </p:txBody>
      </p:sp>
    </p:spTree>
    <p:extLst>
      <p:ext uri="{BB962C8B-B14F-4D97-AF65-F5344CB8AC3E}">
        <p14:creationId xmlns:p14="http://schemas.microsoft.com/office/powerpoint/2010/main" val="2089753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Metadynamics</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Metadynamics</a:t>
            </a:r>
            <a:r>
              <a:rPr lang="en-US" altLang="zh-TW" dirty="0"/>
              <a:t> simulation is another way to overcome the high energy barrier of a biological system. The concept of </a:t>
            </a:r>
            <a:r>
              <a:rPr lang="en-US" altLang="zh-TW" dirty="0" err="1"/>
              <a:t>metadynamics</a:t>
            </a:r>
            <a:r>
              <a:rPr lang="en-US" altLang="zh-TW" dirty="0"/>
              <a:t> is to apply a bias potential onto the energy surface of the system.</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6" name="Met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7922" y="2417950"/>
            <a:ext cx="5532003" cy="3982850"/>
          </a:xfrm>
          <a:prstGeom prst="rect">
            <a:avLst/>
          </a:prstGeom>
        </p:spPr>
      </p:pic>
    </p:spTree>
    <p:extLst>
      <p:ext uri="{BB962C8B-B14F-4D97-AF65-F5344CB8AC3E}">
        <p14:creationId xmlns:p14="http://schemas.microsoft.com/office/powerpoint/2010/main" val="1642246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Metadynamics</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The bias potential is a function of collected variables, collected variables are used to describe the essential features or order parameters of a system. The common CVs of a biological system are system based.</a:t>
            </a:r>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At infinitely long simulations </a:t>
            </a:r>
            <a:r>
              <a:rPr lang="en-US" altLang="zh-TW" i="1" dirty="0" err="1"/>
              <a:t>t</a:t>
            </a:r>
            <a:r>
              <a:rPr lang="en-US" altLang="zh-TW" i="1" baseline="-25000" dirty="0" err="1"/>
              <a:t>sim</a:t>
            </a:r>
            <a:r>
              <a:rPr lang="en-US" altLang="zh-TW" i="1" dirty="0"/>
              <a:t>,</a:t>
            </a:r>
            <a:r>
              <a:rPr lang="en-US" altLang="zh-TW" i="1" baseline="-25000" dirty="0"/>
              <a:t> </a:t>
            </a:r>
            <a:r>
              <a:rPr lang="en-US" altLang="zh-TW" dirty="0"/>
              <a:t>accumulated bias potential converges to free energy with opposite sign</a:t>
            </a:r>
            <a:endParaRPr lang="zh-TW" altLang="en-US" i="1" baseline="-25000"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788" y="2677101"/>
            <a:ext cx="3567683" cy="844562"/>
          </a:xfrm>
          <a:prstGeom prst="rect">
            <a:avLst/>
          </a:prstGeom>
        </p:spPr>
      </p:pic>
      <p:grpSp>
        <p:nvGrpSpPr>
          <p:cNvPr id="12" name="群組 11"/>
          <p:cNvGrpSpPr/>
          <p:nvPr/>
        </p:nvGrpSpPr>
        <p:grpSpPr>
          <a:xfrm>
            <a:off x="4572000" y="2586017"/>
            <a:ext cx="4466159" cy="1026730"/>
            <a:chOff x="4715904" y="2793946"/>
            <a:chExt cx="4466159" cy="1026730"/>
          </a:xfrm>
        </p:grpSpPr>
        <mc:AlternateContent xmlns:mc="http://schemas.openxmlformats.org/markup-compatibility/2006" xmlns:a14="http://schemas.microsoft.com/office/drawing/2010/main">
          <mc:Choice Requires="a14">
            <p:sp>
              <p:nvSpPr>
                <p:cNvPr id="9" name="文字方塊 8"/>
                <p:cNvSpPr txBox="1"/>
                <p:nvPr/>
              </p:nvSpPr>
              <p:spPr>
                <a:xfrm>
                  <a:off x="4715904" y="2793946"/>
                  <a:ext cx="3718582" cy="369332"/>
                </a:xfrm>
                <a:prstGeom prst="rect">
                  <a:avLst/>
                </a:prstGeom>
                <a:noFill/>
              </p:spPr>
              <p:txBody>
                <a:bodyPr wrap="none" rtlCol="0">
                  <a:spAutoFit/>
                </a:bodyPr>
                <a:lstStyle/>
                <a:p>
                  <a14:m>
                    <m:oMath xmlns:m="http://schemas.openxmlformats.org/officeDocument/2006/math">
                      <m:r>
                        <a:rPr lang="zh-TW" altLang="en-US" i="1">
                          <a:latin typeface="Cambria Math" panose="02040503050406030204" pitchFamily="18" charset="0"/>
                        </a:rPr>
                        <m:t>𝜔</m:t>
                      </m:r>
                    </m:oMath>
                  </a14:m>
                  <a:r>
                    <a:rPr lang="en-US" altLang="zh-TW" dirty="0"/>
                    <a:t> = The bias potential adding rate.</a:t>
                  </a:r>
                  <a:endParaRPr lang="zh-TW" altLang="en-US"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4715904" y="2793946"/>
                  <a:ext cx="3718582" cy="369332"/>
                </a:xfrm>
                <a:prstGeom prst="rect">
                  <a:avLst/>
                </a:prstGeom>
                <a:blipFill rotWithShape="0">
                  <a:blip r:embed="rId3"/>
                  <a:stretch>
                    <a:fillRect t="-8197" r="-4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4715904" y="3122645"/>
                  <a:ext cx="4288675" cy="369332"/>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rPr>
                        <m:t>𝑆</m:t>
                      </m:r>
                      <m:r>
                        <a:rPr lang="en-US" altLang="zh-TW" b="0" i="1" smtClean="0">
                          <a:latin typeface="Cambria Math" panose="02040503050406030204" pitchFamily="18" charset="0"/>
                        </a:rPr>
                        <m:t> </m:t>
                      </m:r>
                    </m:oMath>
                  </a14:m>
                  <a:r>
                    <a:rPr lang="en-US" altLang="zh-TW" dirty="0"/>
                    <a:t>= The CVs values of particles position.</a:t>
                  </a:r>
                  <a:endParaRPr lang="zh-TW" altLang="en-US"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4715904" y="3122645"/>
                  <a:ext cx="4288675" cy="369332"/>
                </a:xfrm>
                <a:prstGeom prst="rect">
                  <a:avLst/>
                </a:prstGeom>
                <a:blipFill rotWithShape="0">
                  <a:blip r:embed="rId4"/>
                  <a:stretch>
                    <a:fillRect t="-8197" r="-568"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4715904" y="3451344"/>
                  <a:ext cx="4466159" cy="369332"/>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rPr>
                        <m:t>𝑆</m:t>
                      </m:r>
                      <m:r>
                        <a:rPr lang="en-US" altLang="zh-TW" b="0" i="1" baseline="-25000" smtClean="0">
                          <a:latin typeface="Cambria Math" panose="02040503050406030204" pitchFamily="18" charset="0"/>
                        </a:rPr>
                        <m:t>𝑡</m:t>
                      </m:r>
                      <m:r>
                        <a:rPr lang="en-US" altLang="zh-TW" b="0" i="1" smtClean="0">
                          <a:latin typeface="Cambria Math" panose="02040503050406030204" pitchFamily="18" charset="0"/>
                        </a:rPr>
                        <m:t> </m:t>
                      </m:r>
                    </m:oMath>
                  </a14:m>
                  <a:r>
                    <a:rPr lang="en-US" altLang="zh-TW" dirty="0"/>
                    <a:t>= The instantaneous CV value at time </a:t>
                  </a:r>
                  <a:r>
                    <a:rPr lang="en-US" altLang="zh-TW" i="1" dirty="0"/>
                    <a:t>t</a:t>
                  </a:r>
                  <a:r>
                    <a:rPr lang="en-US" altLang="zh-TW" dirty="0"/>
                    <a:t>.</a:t>
                  </a:r>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4715904" y="3451344"/>
                  <a:ext cx="4466159" cy="369332"/>
                </a:xfrm>
                <a:prstGeom prst="rect">
                  <a:avLst/>
                </a:prstGeom>
                <a:blipFill rotWithShape="0">
                  <a:blip r:embed="rId5"/>
                  <a:stretch>
                    <a:fillRect t="-8197" r="-273" b="-24590"/>
                  </a:stretch>
                </a:blipFill>
              </p:spPr>
              <p:txBody>
                <a:bodyPr/>
                <a:lstStyle/>
                <a:p>
                  <a:r>
                    <a:rPr lang="zh-TW" altLang="en-US">
                      <a:noFill/>
                    </a:rPr>
                    <a:t> </a:t>
                  </a:r>
                </a:p>
              </p:txBody>
            </p:sp>
          </mc:Fallback>
        </mc:AlternateContent>
      </p:grpSp>
      <p:pic>
        <p:nvPicPr>
          <p:cNvPr id="14" name="圖片 13" descr="畫面剪輯"/>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662" y="4912753"/>
            <a:ext cx="8860675" cy="872026"/>
          </a:xfrm>
          <a:prstGeom prst="rect">
            <a:avLst/>
          </a:prstGeom>
        </p:spPr>
      </p:pic>
    </p:spTree>
    <p:extLst>
      <p:ext uri="{BB962C8B-B14F-4D97-AF65-F5344CB8AC3E}">
        <p14:creationId xmlns:p14="http://schemas.microsoft.com/office/powerpoint/2010/main" val="349146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Metadynamics</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As the simulation progresses, the accumulated bias potential alters the original energy landscape of the system, lowering the free energy barriers and allowing the system to sample regions that were previously energetically unfavorable.</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descr="畫面剪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3970" y="2464394"/>
            <a:ext cx="5365630" cy="3824262"/>
          </a:xfrm>
          <a:prstGeom prst="rect">
            <a:avLst/>
          </a:prstGeom>
        </p:spPr>
      </p:pic>
      <p:sp>
        <p:nvSpPr>
          <p:cNvPr id="6" name="文字方塊 5"/>
          <p:cNvSpPr txBox="1"/>
          <p:nvPr/>
        </p:nvSpPr>
        <p:spPr>
          <a:xfrm>
            <a:off x="286850" y="3980332"/>
            <a:ext cx="2577120" cy="2308324"/>
          </a:xfrm>
          <a:prstGeom prst="rect">
            <a:avLst/>
          </a:prstGeom>
          <a:noFill/>
        </p:spPr>
        <p:txBody>
          <a:bodyPr wrap="square" rtlCol="0">
            <a:spAutoFit/>
          </a:bodyPr>
          <a:lstStyle/>
          <a:p>
            <a:pPr algn="just"/>
            <a:r>
              <a:rPr lang="en-US" altLang="zh-TW" dirty="0"/>
              <a:t>The count refers to the number of Gaussian potentials that have been deposited during the simulation, and can used for assessing the convergence of the simulation</a:t>
            </a:r>
            <a:endParaRPr lang="zh-TW" altLang="en-US" dirty="0"/>
          </a:p>
        </p:txBody>
      </p:sp>
      <p:sp>
        <p:nvSpPr>
          <p:cNvPr id="7" name="矩形 6"/>
          <p:cNvSpPr/>
          <p:nvPr/>
        </p:nvSpPr>
        <p:spPr>
          <a:xfrm>
            <a:off x="2965142" y="4660777"/>
            <a:ext cx="248575" cy="798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9145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Refining the System</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The Streptavidin-Biotin were built in the previous class. But if we look closely, the complex may appear "broken" or may "jump" back and forth across the box. This is because the periodic boundary condition of the box (</a:t>
            </a:r>
            <a:r>
              <a:rPr lang="en-US" altLang="zh-TW" dirty="0" err="1"/>
              <a:t>pbc</a:t>
            </a:r>
            <a:r>
              <a:rPr lang="en-US" altLang="zh-TW" dirty="0"/>
              <a:t> box). To refine our system, the </a:t>
            </a:r>
            <a:r>
              <a:rPr lang="en-US" altLang="zh-TW" dirty="0" err="1"/>
              <a:t>gromacs</a:t>
            </a:r>
            <a:r>
              <a:rPr lang="en-US" altLang="zh-TW" dirty="0"/>
              <a:t> </a:t>
            </a:r>
            <a:r>
              <a:rPr lang="en-US" altLang="zh-TW" dirty="0" err="1"/>
              <a:t>trajconv</a:t>
            </a:r>
            <a:r>
              <a:rPr lang="en-US" altLang="zh-TW" dirty="0"/>
              <a:t> command is applied.</a:t>
            </a:r>
          </a:p>
          <a:p>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949" y="2833105"/>
            <a:ext cx="4026874" cy="3728033"/>
          </a:xfrm>
          <a:prstGeom prst="rect">
            <a:avLst/>
          </a:prstGeom>
        </p:spPr>
      </p:pic>
    </p:spTree>
    <p:extLst>
      <p:ext uri="{BB962C8B-B14F-4D97-AF65-F5344CB8AC3E}">
        <p14:creationId xmlns:p14="http://schemas.microsoft.com/office/powerpoint/2010/main" val="133254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30</a:t>
            </a:fld>
            <a:endParaRPr lang="zh-TW" altLang="en-US"/>
          </a:p>
        </p:txBody>
      </p:sp>
      <p:sp>
        <p:nvSpPr>
          <p:cNvPr id="6" name="內容版面配置區 2">
            <a:extLst>
              <a:ext uri="{FF2B5EF4-FFF2-40B4-BE49-F238E27FC236}">
                <a16:creationId xmlns:a16="http://schemas.microsoft.com/office/drawing/2014/main" id="{568C5944-7CBC-4A36-8F3C-FC6CD4DFF81F}"/>
              </a:ext>
            </a:extLst>
          </p:cNvPr>
          <p:cNvSpPr txBox="1">
            <a:spLocks/>
          </p:cNvSpPr>
          <p:nvPr/>
        </p:nvSpPr>
        <p:spPr>
          <a:xfrm>
            <a:off x="592347" y="879892"/>
            <a:ext cx="8229600" cy="5408763"/>
          </a:xfrm>
          <a:prstGeom prst="rect">
            <a:avLst/>
          </a:prstGeom>
        </p:spPr>
        <p:txBody>
          <a:bodyPr vert="horz" lIns="91440" tIns="45720" rIns="91440" bIns="45720" rtlCol="0">
            <a:normAutofit/>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dirty="0"/>
              <a:t>We will not run any exercises on </a:t>
            </a:r>
            <a:r>
              <a:rPr lang="en-US" altLang="zh-TW" dirty="0" err="1"/>
              <a:t>metadynamics</a:t>
            </a:r>
            <a:r>
              <a:rPr lang="en-US" altLang="zh-TW" dirty="0"/>
              <a:t>. Instead, we will visualize the results from the pulling step of our umbrella sampling.</a:t>
            </a:r>
          </a:p>
          <a:p>
            <a:pPr marL="457200" indent="-457200">
              <a:buFont typeface="+mj-lt"/>
              <a:buAutoNum type="arabicPeriod"/>
            </a:pPr>
            <a:r>
              <a:rPr lang="en-US" altLang="zh-TW" dirty="0"/>
              <a:t>Visualize the pulling system</a:t>
            </a:r>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0" indent="0">
              <a:buFont typeface="Wingdings" pitchFamily="2" charset="2"/>
              <a:buNone/>
            </a:pPr>
            <a:endParaRPr lang="en-US" altLang="zh-TW" dirty="0"/>
          </a:p>
        </p:txBody>
      </p:sp>
    </p:spTree>
    <p:extLst>
      <p:ext uri="{BB962C8B-B14F-4D97-AF65-F5344CB8AC3E}">
        <p14:creationId xmlns:p14="http://schemas.microsoft.com/office/powerpoint/2010/main" val="109486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457200" indent="-457200">
              <a:buAutoNum type="arabicPeriod"/>
            </a:pPr>
            <a:r>
              <a:rPr lang="en-US" altLang="zh-TW" dirty="0"/>
              <a:t>Umbrella sampling (the MD equivalent of relaxed surface scan)</a:t>
            </a:r>
          </a:p>
          <a:p>
            <a:pPr marL="457200" indent="-457200">
              <a:buAutoNum type="arabicPeriod"/>
            </a:pPr>
            <a:r>
              <a:rPr lang="en-US" altLang="zh-TW" dirty="0"/>
              <a:t>Replica exchange molecular dynamics</a:t>
            </a:r>
          </a:p>
          <a:p>
            <a:pPr marL="457200" indent="-457200">
              <a:buAutoNum type="arabicPeriod"/>
            </a:pPr>
            <a:r>
              <a:rPr lang="en-US" altLang="zh-TW" dirty="0" err="1"/>
              <a:t>Metadynamics</a:t>
            </a:r>
            <a:endParaRPr lang="en-US" altLang="zh-TW" dirty="0"/>
          </a:p>
          <a:p>
            <a:pPr>
              <a:buFont typeface="Wingdings" panose="05000000000000000000" pitchFamily="2" charset="2"/>
              <a:buChar char="Ø"/>
            </a:pPr>
            <a:endParaRPr lang="en-US" altLang="zh-TW"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2326050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457200" indent="-457200">
              <a:buAutoNum type="arabicPeriod"/>
            </a:pPr>
            <a:r>
              <a:rPr lang="en-US" altLang="zh-TW" dirty="0"/>
              <a:t>Umbrella sampling (the MD equivalent of relaxed surface scan)</a:t>
            </a:r>
          </a:p>
          <a:p>
            <a:pPr marL="457200" indent="-457200">
              <a:buAutoNum type="arabicPeriod"/>
            </a:pPr>
            <a:r>
              <a:rPr lang="en-US" altLang="zh-TW" dirty="0"/>
              <a:t>Replica exchange molecular dynamics</a:t>
            </a:r>
          </a:p>
          <a:p>
            <a:pPr marL="457200" indent="-457200">
              <a:buAutoNum type="arabicPeriod"/>
            </a:pPr>
            <a:r>
              <a:rPr lang="en-US" altLang="zh-TW" dirty="0" err="1"/>
              <a:t>Metadynamics</a:t>
            </a:r>
            <a:endParaRPr lang="en-US" altLang="zh-TW" dirty="0"/>
          </a:p>
          <a:p>
            <a:pPr>
              <a:buFont typeface="Wingdings" panose="05000000000000000000" pitchFamily="2" charset="2"/>
              <a:buChar char="Ø"/>
            </a:pPr>
            <a:r>
              <a:rPr lang="en-US" altLang="zh-TW" dirty="0"/>
              <a:t>Thermodynamic integration</a:t>
            </a:r>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32</a:t>
            </a:fld>
            <a:endParaRPr lang="zh-TW" altLang="en-US"/>
          </a:p>
        </p:txBody>
      </p:sp>
    </p:spTree>
    <p:extLst>
      <p:ext uri="{BB962C8B-B14F-4D97-AF65-F5344CB8AC3E}">
        <p14:creationId xmlns:p14="http://schemas.microsoft.com/office/powerpoint/2010/main" val="1055734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Thermodynamic Integration</a:t>
            </a:r>
            <a:endParaRPr lang="zh-TW" altLang="en-US" dirty="0"/>
          </a:p>
        </p:txBody>
      </p:sp>
      <p:sp>
        <p:nvSpPr>
          <p:cNvPr id="3" name="內容版面配置區 2"/>
          <p:cNvSpPr>
            <a:spLocks noGrp="1"/>
          </p:cNvSpPr>
          <p:nvPr>
            <p:ph idx="1"/>
          </p:nvPr>
        </p:nvSpPr>
        <p:spPr>
          <a:xfrm>
            <a:off x="457200" y="899626"/>
            <a:ext cx="8229600" cy="5408763"/>
          </a:xfrm>
        </p:spPr>
        <p:txBody>
          <a:bodyPr/>
          <a:lstStyle/>
          <a:p>
            <a:pPr marL="0" indent="0">
              <a:buNone/>
            </a:pPr>
            <a:r>
              <a:rPr lang="en-US" altLang="zh-TW" dirty="0"/>
              <a:t>Sometimes, we just want the binding free energy but the trouble of sampling the unbound state. In TI simulations, the system is gradually "morphed" from one state to another, during which the effect of this perturbation onto the free energy is monitored. The "morph" is defined by a parameter lambda, which is defined to be zero in the initial state (A), and one in the final state (B). By collecting the derivative of the potential energy with respect to lambda during the simulation, and by integrating over lambda afterwards, we gain access to the free energy.</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33</a:t>
            </a:fld>
            <a:endParaRPr lang="zh-TW" altLang="en-US"/>
          </a:p>
        </p:txBody>
      </p:sp>
      <mc:AlternateContent xmlns:mc="http://schemas.openxmlformats.org/markup-compatibility/2006">
        <mc:Choice xmlns:a14="http://schemas.microsoft.com/office/drawing/2010/main" Requires="a14">
          <p:sp>
            <p:nvSpPr>
              <p:cNvPr id="6" name="文字方塊 5"/>
              <p:cNvSpPr txBox="1"/>
              <p:nvPr/>
            </p:nvSpPr>
            <p:spPr>
              <a:xfrm>
                <a:off x="2437577" y="5604094"/>
                <a:ext cx="4080295" cy="704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m:t>
                      </m:r>
                      <m:r>
                        <a:rPr lang="en-US" altLang="zh-TW" b="0" i="1" smtClean="0">
                          <a:latin typeface="Cambria Math" panose="02040503050406030204" pitchFamily="18" charset="0"/>
                        </a:rPr>
                        <m:t>𝐺</m:t>
                      </m:r>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𝐵</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𝐴</m:t>
                          </m:r>
                        </m:e>
                      </m:d>
                      <m:r>
                        <a:rPr lang="en-US" altLang="zh-TW" b="0" i="1" smtClean="0">
                          <a:latin typeface="Cambria Math" panose="02040503050406030204" pitchFamily="18" charset="0"/>
                        </a:rPr>
                        <m:t>= </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0</m:t>
                          </m:r>
                        </m:sub>
                        <m:sup>
                          <m:r>
                            <a:rPr lang="en-US" altLang="zh-TW" b="0" i="1" smtClean="0">
                              <a:latin typeface="Cambria Math" panose="02040503050406030204" pitchFamily="18" charset="0"/>
                            </a:rPr>
                            <m:t>1</m:t>
                          </m:r>
                        </m:sup>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m:rPr>
                                      <m:nor/>
                                    </m:rPr>
                                    <a:rPr lang="zh-TW" altLang="en-US"/>
                                    <m:t>∂</m:t>
                                  </m:r>
                                  <m:r>
                                    <a:rPr lang="en-US" altLang="zh-TW" b="0" i="1" smtClean="0">
                                      <a:latin typeface="Cambria Math" panose="02040503050406030204" pitchFamily="18" charset="0"/>
                                    </a:rPr>
                                    <m:t>𝐻</m:t>
                                  </m:r>
                                </m:num>
                                <m:den>
                                  <m:r>
                                    <m:rPr>
                                      <m:nor/>
                                    </m:rPr>
                                    <a:rPr lang="zh-TW" altLang="en-US"/>
                                    <m:t>∂</m:t>
                                  </m:r>
                                  <m:r>
                                    <m:rPr>
                                      <m:nor/>
                                    </m:rPr>
                                    <a:rPr lang="el-GR" altLang="zh-TW" i="1"/>
                                    <m:t>λ</m:t>
                                  </m:r>
                                </m:den>
                              </m:f>
                              <m:r>
                                <a:rPr lang="en-US" altLang="zh-TW" b="0" i="1" smtClean="0">
                                  <a:latin typeface="Cambria Math" panose="02040503050406030204" pitchFamily="18" charset="0"/>
                                </a:rPr>
                                <m:t> </m:t>
                              </m:r>
                            </m:e>
                          </m:d>
                          <m:r>
                            <a:rPr lang="en-US" altLang="zh-TW" b="0" i="1" smtClean="0">
                              <a:latin typeface="Cambria Math" panose="02040503050406030204" pitchFamily="18" charset="0"/>
                            </a:rPr>
                            <m:t>𝑑</m:t>
                          </m:r>
                          <m:r>
                            <m:rPr>
                              <m:nor/>
                            </m:rPr>
                            <a:rPr lang="el-GR" altLang="zh-TW" i="1"/>
                            <m:t>λ</m:t>
                          </m:r>
                        </m:e>
                      </m:nary>
                    </m:oMath>
                  </m:oMathPara>
                </a14:m>
                <a:endParaRPr lang="zh-TW" altLang="en-US" dirty="0"/>
              </a:p>
            </p:txBody>
          </p:sp>
        </mc:Choice>
        <mc:Fallback>
          <p:sp>
            <p:nvSpPr>
              <p:cNvPr id="6" name="文字方塊 5"/>
              <p:cNvSpPr txBox="1">
                <a:spLocks noRot="1" noChangeAspect="1" noMove="1" noResize="1" noEditPoints="1" noAdjustHandles="1" noChangeArrowheads="1" noChangeShapeType="1" noTextEdit="1"/>
              </p:cNvSpPr>
              <p:nvPr/>
            </p:nvSpPr>
            <p:spPr>
              <a:xfrm>
                <a:off x="2437577" y="5604094"/>
                <a:ext cx="4080295" cy="704295"/>
              </a:xfrm>
              <a:prstGeom prst="rect">
                <a:avLst/>
              </a:prstGeom>
              <a:blipFill>
                <a:blip r:embed="rId2"/>
                <a:stretch>
                  <a:fillRect/>
                </a:stretch>
              </a:blipFill>
            </p:spPr>
            <p:txBody>
              <a:bodyPr/>
              <a:lstStyle/>
              <a:p>
                <a:r>
                  <a:rPr lang="en-US">
                    <a:noFill/>
                  </a:rPr>
                  <a:t> </a:t>
                </a:r>
              </a:p>
            </p:txBody>
          </p:sp>
        </mc:Fallback>
      </mc:AlternateContent>
      <p:grpSp>
        <p:nvGrpSpPr>
          <p:cNvPr id="12" name="群組 11"/>
          <p:cNvGrpSpPr/>
          <p:nvPr/>
        </p:nvGrpSpPr>
        <p:grpSpPr>
          <a:xfrm>
            <a:off x="1305995" y="5032023"/>
            <a:ext cx="6532010" cy="510710"/>
            <a:chOff x="1200586" y="4064729"/>
            <a:chExt cx="6532010" cy="510710"/>
          </a:xfrm>
        </p:grpSpPr>
        <p:sp>
          <p:nvSpPr>
            <p:cNvPr id="7" name="橢圓 6"/>
            <p:cNvSpPr/>
            <p:nvPr/>
          </p:nvSpPr>
          <p:spPr>
            <a:xfrm>
              <a:off x="1200586" y="4064729"/>
              <a:ext cx="500332" cy="508958"/>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1700918" y="4210553"/>
              <a:ext cx="5462242" cy="231187"/>
            </a:xfrm>
            <a:prstGeom prst="rightArrow">
              <a:avLst>
                <a:gd name="adj1" fmla="val 20149"/>
                <a:gd name="adj2" fmla="val 1320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7232264" y="4066481"/>
              <a:ext cx="500332" cy="508958"/>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11" name="文字方塊 10"/>
              <p:cNvSpPr txBox="1"/>
              <p:nvPr/>
            </p:nvSpPr>
            <p:spPr>
              <a:xfrm>
                <a:off x="1196652" y="4662691"/>
                <a:ext cx="7537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l-GR" altLang="zh-TW"/>
                        <m:t>λ</m:t>
                      </m:r>
                      <m:r>
                        <m:rPr>
                          <m:nor/>
                        </m:rPr>
                        <a:rPr lang="en-US" altLang="zh-TW" b="0" smtClean="0"/>
                        <m:t> = 0</m:t>
                      </m:r>
                    </m:oMath>
                  </m:oMathPara>
                </a14:m>
                <a:endParaRPr lang="zh-TW" altLang="en-US" dirty="0"/>
              </a:p>
            </p:txBody>
          </p:sp>
        </mc:Choice>
        <mc:Fallback>
          <p:sp>
            <p:nvSpPr>
              <p:cNvPr id="11" name="文字方塊 10"/>
              <p:cNvSpPr txBox="1">
                <a:spLocks noRot="1" noChangeAspect="1" noMove="1" noResize="1" noEditPoints="1" noAdjustHandles="1" noChangeArrowheads="1" noChangeShapeType="1" noTextEdit="1"/>
              </p:cNvSpPr>
              <p:nvPr/>
            </p:nvSpPr>
            <p:spPr>
              <a:xfrm>
                <a:off x="1196652" y="4662691"/>
                <a:ext cx="75373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7210973" y="4676568"/>
                <a:ext cx="7537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l-GR" altLang="zh-TW"/>
                        <m:t>λ</m:t>
                      </m:r>
                      <m:r>
                        <m:rPr>
                          <m:nor/>
                        </m:rPr>
                        <a:rPr lang="en-US" altLang="zh-TW" b="0" smtClean="0"/>
                        <m:t> = </m:t>
                      </m:r>
                      <m:r>
                        <m:rPr>
                          <m:nor/>
                        </m:rPr>
                        <a:rPr lang="en-US" altLang="zh-TW" b="0" i="0" smtClean="0"/>
                        <m:t>1</m:t>
                      </m:r>
                    </m:oMath>
                  </m:oMathPara>
                </a14:m>
                <a:endParaRPr lang="zh-TW" altLang="en-US" dirty="0"/>
              </a:p>
            </p:txBody>
          </p:sp>
        </mc:Choice>
        <mc:Fallback>
          <p:sp>
            <p:nvSpPr>
              <p:cNvPr id="13" name="文字方塊 12"/>
              <p:cNvSpPr txBox="1">
                <a:spLocks noRot="1" noChangeAspect="1" noMove="1" noResize="1" noEditPoints="1" noAdjustHandles="1" noChangeArrowheads="1" noChangeShapeType="1" noTextEdit="1"/>
              </p:cNvSpPr>
              <p:nvPr/>
            </p:nvSpPr>
            <p:spPr>
              <a:xfrm>
                <a:off x="7210973" y="4676568"/>
                <a:ext cx="75373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053459" y="5595213"/>
                <a:ext cx="1005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TW" i="0" smtClean="0"/>
                        <m:t>S</m:t>
                      </m:r>
                      <m:r>
                        <m:rPr>
                          <m:nor/>
                        </m:rPr>
                        <a:rPr lang="en-US" altLang="zh-TW" b="0" i="0" smtClean="0"/>
                        <m:t>tate</m:t>
                      </m:r>
                      <m:r>
                        <m:rPr>
                          <m:nor/>
                        </m:rPr>
                        <a:rPr lang="en-US" altLang="zh-TW" b="0" i="0" smtClean="0"/>
                        <m:t> </m:t>
                      </m:r>
                      <m:r>
                        <m:rPr>
                          <m:nor/>
                        </m:rPr>
                        <a:rPr lang="en-US" altLang="zh-TW" b="0" i="0" smtClean="0"/>
                        <m:t>A</m:t>
                      </m:r>
                    </m:oMath>
                  </m:oMathPara>
                </a14:m>
                <a:endParaRPr lang="zh-TW" altLang="en-US" dirty="0"/>
              </a:p>
            </p:txBody>
          </p:sp>
        </mc:Choice>
        <mc:Fallback>
          <p:sp>
            <p:nvSpPr>
              <p:cNvPr id="14" name="文字方塊 13"/>
              <p:cNvSpPr txBox="1">
                <a:spLocks noRot="1" noChangeAspect="1" noMove="1" noResize="1" noEditPoints="1" noAdjustHandles="1" noChangeArrowheads="1" noChangeShapeType="1" noTextEdit="1"/>
              </p:cNvSpPr>
              <p:nvPr/>
            </p:nvSpPr>
            <p:spPr>
              <a:xfrm>
                <a:off x="1053459" y="5595213"/>
                <a:ext cx="10054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7094656" y="5599284"/>
                <a:ext cx="1005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TW" i="0" smtClean="0"/>
                        <m:t>S</m:t>
                      </m:r>
                      <m:r>
                        <m:rPr>
                          <m:nor/>
                        </m:rPr>
                        <a:rPr lang="en-US" altLang="zh-TW" b="0" i="0" smtClean="0"/>
                        <m:t>tate</m:t>
                      </m:r>
                      <m:r>
                        <m:rPr>
                          <m:nor/>
                        </m:rPr>
                        <a:rPr lang="en-US" altLang="zh-TW" b="0" i="0" smtClean="0"/>
                        <m:t> </m:t>
                      </m:r>
                      <m:r>
                        <m:rPr>
                          <m:nor/>
                        </m:rPr>
                        <a:rPr lang="en-US" altLang="zh-TW" b="0" i="0" smtClean="0"/>
                        <m:t>B</m:t>
                      </m:r>
                    </m:oMath>
                  </m:oMathPara>
                </a14:m>
                <a:endParaRPr lang="zh-TW" altLang="en-US" dirty="0"/>
              </a:p>
            </p:txBody>
          </p:sp>
        </mc:Choice>
        <mc:Fallback>
          <p:sp>
            <p:nvSpPr>
              <p:cNvPr id="15" name="文字方塊 14"/>
              <p:cNvSpPr txBox="1">
                <a:spLocks noRot="1" noChangeAspect="1" noMove="1" noResize="1" noEditPoints="1" noAdjustHandles="1" noChangeArrowheads="1" noChangeShapeType="1" noTextEdit="1"/>
              </p:cNvSpPr>
              <p:nvPr/>
            </p:nvSpPr>
            <p:spPr>
              <a:xfrm>
                <a:off x="7094656" y="5599284"/>
                <a:ext cx="100540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1237528" y="5907278"/>
                <a:ext cx="671979" cy="369332"/>
              </a:xfrm>
              <a:prstGeom prst="rect">
                <a:avLst/>
              </a:prstGeom>
              <a:noFill/>
            </p:spPr>
            <p:txBody>
              <a:bodyPr wrap="none" rtlCol="0">
                <a:spAutoFit/>
              </a:bodyPr>
              <a:lstStyle/>
              <a:p>
                <a14:m>
                  <m:oMath xmlns:m="http://schemas.openxmlformats.org/officeDocument/2006/math">
                    <m:r>
                      <m:rPr>
                        <m:nor/>
                      </m:rPr>
                      <a:rPr lang="en-US" altLang="zh-TW" i="1" smtClean="0"/>
                      <m:t>G</m:t>
                    </m:r>
                    <m:r>
                      <m:rPr>
                        <m:nor/>
                      </m:rPr>
                      <a:rPr lang="en-US" altLang="zh-TW" b="0" i="1" smtClean="0"/>
                      <m:t>(</m:t>
                    </m:r>
                    <m:r>
                      <m:rPr>
                        <m:nor/>
                      </m:rPr>
                      <a:rPr lang="en-US" altLang="zh-TW" b="0" i="1" smtClean="0"/>
                      <m:t>A</m:t>
                    </m:r>
                  </m:oMath>
                </a14:m>
                <a:r>
                  <a:rPr lang="en-US" altLang="zh-TW" i="1" dirty="0"/>
                  <a:t>)</a:t>
                </a:r>
                <a:endParaRPr lang="zh-TW" altLang="en-US" i="1" dirty="0"/>
              </a:p>
            </p:txBody>
          </p:sp>
        </mc:Choice>
        <mc:Fallback>
          <p:sp>
            <p:nvSpPr>
              <p:cNvPr id="16" name="文字方塊 15"/>
              <p:cNvSpPr txBox="1">
                <a:spLocks noRot="1" noChangeAspect="1" noMove="1" noResize="1" noEditPoints="1" noAdjustHandles="1" noChangeArrowheads="1" noChangeShapeType="1" noTextEdit="1"/>
              </p:cNvSpPr>
              <p:nvPr/>
            </p:nvSpPr>
            <p:spPr>
              <a:xfrm>
                <a:off x="1237528" y="5907278"/>
                <a:ext cx="671979" cy="369332"/>
              </a:xfrm>
              <a:prstGeom prst="rect">
                <a:avLst/>
              </a:prstGeom>
              <a:blipFill>
                <a:blip r:embed="rId7"/>
                <a:stretch>
                  <a:fillRect t="-8197" r="-8182"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7292726" y="5926049"/>
                <a:ext cx="671979" cy="369332"/>
              </a:xfrm>
              <a:prstGeom prst="rect">
                <a:avLst/>
              </a:prstGeom>
              <a:noFill/>
            </p:spPr>
            <p:txBody>
              <a:bodyPr wrap="none" rtlCol="0">
                <a:spAutoFit/>
              </a:bodyPr>
              <a:lstStyle/>
              <a:p>
                <a14:m>
                  <m:oMath xmlns:m="http://schemas.openxmlformats.org/officeDocument/2006/math">
                    <m:r>
                      <m:rPr>
                        <m:nor/>
                      </m:rPr>
                      <a:rPr lang="en-US" altLang="zh-TW" i="1" smtClean="0"/>
                      <m:t>G</m:t>
                    </m:r>
                    <m:r>
                      <m:rPr>
                        <m:nor/>
                      </m:rPr>
                      <a:rPr lang="en-US" altLang="zh-TW" b="0" i="1" smtClean="0"/>
                      <m:t>(</m:t>
                    </m:r>
                    <m:r>
                      <m:rPr>
                        <m:nor/>
                      </m:rPr>
                      <a:rPr lang="en-US" altLang="zh-TW" b="0" i="1" smtClean="0"/>
                      <m:t>B</m:t>
                    </m:r>
                  </m:oMath>
                </a14:m>
                <a:r>
                  <a:rPr lang="en-US" altLang="zh-TW" i="1" dirty="0"/>
                  <a:t>)</a:t>
                </a:r>
                <a:endParaRPr lang="zh-TW" altLang="en-US" i="1" dirty="0"/>
              </a:p>
            </p:txBody>
          </p:sp>
        </mc:Choice>
        <mc:Fallback>
          <p:sp>
            <p:nvSpPr>
              <p:cNvPr id="17" name="文字方塊 16"/>
              <p:cNvSpPr txBox="1">
                <a:spLocks noRot="1" noChangeAspect="1" noMove="1" noResize="1" noEditPoints="1" noAdjustHandles="1" noChangeArrowheads="1" noChangeShapeType="1" noTextEdit="1"/>
              </p:cNvSpPr>
              <p:nvPr/>
            </p:nvSpPr>
            <p:spPr>
              <a:xfrm>
                <a:off x="7292726" y="5926049"/>
                <a:ext cx="671979" cy="369332"/>
              </a:xfrm>
              <a:prstGeom prst="rect">
                <a:avLst/>
              </a:prstGeom>
              <a:blipFill>
                <a:blip r:embed="rId8"/>
                <a:stretch>
                  <a:fillRect t="-8197" r="-7207" b="-24590"/>
                </a:stretch>
              </a:blipFill>
            </p:spPr>
            <p:txBody>
              <a:bodyPr/>
              <a:lstStyle/>
              <a:p>
                <a:r>
                  <a:rPr lang="en-US">
                    <a:noFill/>
                  </a:rPr>
                  <a:t> </a:t>
                </a:r>
              </a:p>
            </p:txBody>
          </p:sp>
        </mc:Fallback>
      </mc:AlternateContent>
    </p:spTree>
    <p:extLst>
      <p:ext uri="{BB962C8B-B14F-4D97-AF65-F5344CB8AC3E}">
        <p14:creationId xmlns:p14="http://schemas.microsoft.com/office/powerpoint/2010/main" val="3981206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Thermodynamic Integration</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Common lambda (</a:t>
            </a:r>
            <a:r>
              <a:rPr lang="el-GR" altLang="zh-TW" dirty="0"/>
              <a:t>λ</a:t>
            </a:r>
            <a:r>
              <a:rPr lang="en-US" altLang="zh-TW" dirty="0"/>
              <a:t>) parameters to modify</a:t>
            </a:r>
          </a:p>
          <a:p>
            <a:r>
              <a:rPr lang="en-US" altLang="zh-TW" dirty="0" err="1"/>
              <a:t>Coul_lambdas</a:t>
            </a:r>
            <a:endParaRPr lang="en-US" altLang="zh-TW" dirty="0"/>
          </a:p>
          <a:p>
            <a:r>
              <a:rPr lang="en-US" altLang="zh-TW" dirty="0" err="1"/>
              <a:t>Vdw_lambdas</a:t>
            </a:r>
            <a:endParaRPr lang="en-US" altLang="zh-TW" dirty="0"/>
          </a:p>
          <a:p>
            <a:r>
              <a:rPr lang="en-US" altLang="zh-TW" dirty="0" err="1"/>
              <a:t>Bonded_lambdas</a:t>
            </a:r>
            <a:endParaRPr lang="en-US" altLang="zh-TW" dirty="0"/>
          </a:p>
          <a:p>
            <a:r>
              <a:rPr lang="en-US" altLang="zh-TW" dirty="0" err="1"/>
              <a:t>Restraint_lambdas</a:t>
            </a:r>
            <a:endParaRPr lang="en-US" altLang="zh-TW" dirty="0"/>
          </a:p>
          <a:p>
            <a:r>
              <a:rPr lang="en-US" altLang="zh-TW" dirty="0" err="1"/>
              <a:t>Mass_lambdas</a:t>
            </a:r>
            <a:endParaRPr lang="en-US" altLang="zh-TW" dirty="0"/>
          </a:p>
          <a:p>
            <a:r>
              <a:rPr lang="en-US" altLang="zh-TW" dirty="0" err="1"/>
              <a:t>Temperature_lambdas</a:t>
            </a:r>
            <a:endParaRPr lang="en-US" altLang="zh-TW" dirty="0"/>
          </a:p>
          <a:p>
            <a:r>
              <a:rPr lang="en-US" altLang="zh-TW" dirty="0" err="1"/>
              <a:t>Fep_lambdas</a:t>
            </a: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34</a:t>
            </a:fld>
            <a:endParaRPr lang="zh-TW" altLang="en-US"/>
          </a:p>
        </p:txBody>
      </p:sp>
    </p:spTree>
    <p:extLst>
      <p:ext uri="{BB962C8B-B14F-4D97-AF65-F5344CB8AC3E}">
        <p14:creationId xmlns:p14="http://schemas.microsoft.com/office/powerpoint/2010/main" val="3986523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dirty="0" err="1"/>
              <a:t>Mdp</a:t>
            </a:r>
            <a:r>
              <a:rPr lang="en-US" altLang="zh-TW" dirty="0"/>
              <a:t> file for modification of lambdas</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5" name="標題 1"/>
          <p:cNvSpPr>
            <a:spLocks noGrp="1"/>
          </p:cNvSpPr>
          <p:nvPr>
            <p:ph type="title"/>
          </p:nvPr>
        </p:nvSpPr>
        <p:spPr/>
        <p:txBody>
          <a:bodyPr/>
          <a:lstStyle/>
          <a:p>
            <a:r>
              <a:rPr lang="en-US" altLang="zh-TW" dirty="0"/>
              <a:t>Thermodynamic Integration</a:t>
            </a:r>
            <a:endParaRPr lang="zh-TW" altLang="en-US"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1169"/>
            <a:ext cx="9144000" cy="2302137"/>
          </a:xfrm>
          <a:prstGeom prst="rect">
            <a:avLst/>
          </a:prstGeom>
        </p:spPr>
      </p:pic>
      <p:pic>
        <p:nvPicPr>
          <p:cNvPr id="7" name="圖片 6"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260" y="3743306"/>
            <a:ext cx="7055740" cy="1743094"/>
          </a:xfrm>
          <a:prstGeom prst="rect">
            <a:avLst/>
          </a:prstGeom>
        </p:spPr>
      </p:pic>
    </p:spTree>
    <p:extLst>
      <p:ext uri="{BB962C8B-B14F-4D97-AF65-F5344CB8AC3E}">
        <p14:creationId xmlns:p14="http://schemas.microsoft.com/office/powerpoint/2010/main" val="1419701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en-US" altLang="zh-TW" dirty="0"/>
              <a:t>Go to Week11/Exercise1</a:t>
            </a:r>
          </a:p>
          <a:p>
            <a:pPr marL="457200" indent="-457200">
              <a:buFont typeface="+mj-lt"/>
              <a:buAutoNum type="arabicPeriod"/>
            </a:pPr>
            <a:r>
              <a:rPr lang="en-US" altLang="zh-TW" dirty="0"/>
              <a:t>Copy the files needed from Week 10, Exercise 2:         cp </a:t>
            </a:r>
            <a:r>
              <a:rPr lang="en-US" altLang="zh-TW" dirty="0" err="1"/>
              <a:t>topol</a:t>
            </a:r>
            <a:r>
              <a:rPr lang="en-US" altLang="zh-TW" dirty="0"/>
              <a:t>*, </a:t>
            </a:r>
            <a:r>
              <a:rPr lang="en-US" altLang="zh-TW" dirty="0" err="1"/>
              <a:t>posre</a:t>
            </a:r>
            <a:r>
              <a:rPr lang="en-US" altLang="zh-TW" dirty="0"/>
              <a:t>*, </a:t>
            </a:r>
            <a:r>
              <a:rPr lang="en-US" altLang="zh-TW" dirty="0" err="1"/>
              <a:t>ind</a:t>
            </a:r>
            <a:r>
              <a:rPr lang="en-US" altLang="zh-TW" dirty="0"/>
              <a:t>*, </a:t>
            </a:r>
            <a:r>
              <a:rPr lang="en-US" altLang="zh-TW" dirty="0" err="1"/>
              <a:t>lig</a:t>
            </a:r>
            <a:r>
              <a:rPr lang="en-US" altLang="zh-TW" dirty="0"/>
              <a:t>*, md_0_10.gro, charmm36-jul2021.ff/ to current working directory.</a:t>
            </a:r>
          </a:p>
          <a:p>
            <a:pPr marL="457200" indent="-457200">
              <a:buFont typeface="+mj-lt"/>
              <a:buAutoNum type="arabicPeriod"/>
            </a:pPr>
            <a:r>
              <a:rPr lang="en-US" altLang="zh-TW" dirty="0"/>
              <a:t>Activate </a:t>
            </a:r>
            <a:r>
              <a:rPr lang="en-US" altLang="zh-TW" dirty="0" err="1"/>
              <a:t>gromacs</a:t>
            </a:r>
            <a:r>
              <a:rPr lang="en-US" altLang="zh-TW" dirty="0"/>
              <a:t> software.</a:t>
            </a:r>
          </a:p>
          <a:p>
            <a:pPr marL="457200" indent="-457200">
              <a:buFont typeface="+mj-lt"/>
              <a:buAutoNum type="arabicPeriod"/>
            </a:pPr>
            <a:r>
              <a:rPr lang="en-US" altLang="zh-TW" dirty="0"/>
              <a:t> Activate generator_parallel.sh and give 1 argument:</a:t>
            </a:r>
          </a:p>
          <a:p>
            <a:pPr marL="457200" indent="-457200">
              <a:buFont typeface="+mj-lt"/>
              <a:buAutoNum type="arabicPeriod"/>
            </a:pPr>
            <a:endParaRPr lang="en-US" altLang="zh-TW" dirty="0"/>
          </a:p>
          <a:p>
            <a:pPr marL="457200" indent="-457200">
              <a:buFont typeface="+mj-lt"/>
              <a:buAutoNum type="arabicPeriod"/>
            </a:pPr>
            <a:r>
              <a:rPr lang="en-US" altLang="zh-TW" dirty="0"/>
              <a:t>Look into the wrapper.sh scripts.</a:t>
            </a:r>
          </a:p>
          <a:p>
            <a:pPr marL="457200" indent="-457200">
              <a:buFont typeface="+mj-lt"/>
              <a:buAutoNum type="arabicPeriod"/>
            </a:pPr>
            <a:r>
              <a:rPr lang="en-US" altLang="zh-TW" dirty="0"/>
              <a:t>Look into the MD parameter .</a:t>
            </a:r>
            <a:r>
              <a:rPr lang="en-US" altLang="zh-TW" dirty="0" err="1"/>
              <a:t>mdp</a:t>
            </a:r>
            <a:r>
              <a:rPr lang="en-US" altLang="zh-TW" dirty="0"/>
              <a:t> files.</a:t>
            </a:r>
          </a:p>
          <a:p>
            <a:pPr marL="457200" indent="-457200">
              <a:buFont typeface="+mj-lt"/>
              <a:buAutoNum type="arabicPeriod"/>
            </a:pPr>
            <a:r>
              <a:rPr lang="en-US" altLang="zh-TW" dirty="0" err="1"/>
              <a:t>gmx</a:t>
            </a:r>
            <a:r>
              <a:rPr lang="en-US" altLang="zh-TW" dirty="0"/>
              <a:t> bar -f */*/</a:t>
            </a:r>
            <a:r>
              <a:rPr lang="en-US" altLang="zh-TW" dirty="0" err="1"/>
              <a:t>xvg</a:t>
            </a:r>
            <a:endParaRPr lang="en-US" altLang="zh-TW"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5" name="矩形 4"/>
          <p:cNvSpPr/>
          <p:nvPr/>
        </p:nvSpPr>
        <p:spPr>
          <a:xfrm>
            <a:off x="948906" y="1423358"/>
            <a:ext cx="7737894" cy="11473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372928" y="1124546"/>
            <a:ext cx="5921493" cy="369332"/>
          </a:xfrm>
          <a:prstGeom prst="rect">
            <a:avLst/>
          </a:prstGeom>
          <a:noFill/>
        </p:spPr>
        <p:txBody>
          <a:bodyPr wrap="none" rtlCol="0">
            <a:spAutoFit/>
          </a:bodyPr>
          <a:lstStyle/>
          <a:p>
            <a:r>
              <a:rPr lang="en-US" altLang="zh-TW" dirty="0">
                <a:solidFill>
                  <a:srgbClr val="FF0000"/>
                </a:solidFill>
              </a:rPr>
              <a:t>We are running TI from the system simulated last week</a:t>
            </a:r>
            <a:endParaRPr lang="zh-TW" altLang="en-US" dirty="0">
              <a:solidFill>
                <a:srgbClr val="FF0000"/>
              </a:solidFill>
            </a:endParaRPr>
          </a:p>
        </p:txBody>
      </p:sp>
      <p:sp>
        <p:nvSpPr>
          <p:cNvPr id="7" name="矩形 6"/>
          <p:cNvSpPr/>
          <p:nvPr/>
        </p:nvSpPr>
        <p:spPr>
          <a:xfrm>
            <a:off x="948906" y="3200402"/>
            <a:ext cx="7737894"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764700" y="2581457"/>
            <a:ext cx="3275972" cy="646331"/>
          </a:xfrm>
          <a:prstGeom prst="rect">
            <a:avLst/>
          </a:prstGeom>
          <a:noFill/>
        </p:spPr>
        <p:txBody>
          <a:bodyPr wrap="square" rtlCol="0">
            <a:spAutoFit/>
          </a:bodyPr>
          <a:lstStyle/>
          <a:p>
            <a:r>
              <a:rPr lang="en-US" altLang="zh-TW" dirty="0">
                <a:solidFill>
                  <a:srgbClr val="FF0000"/>
                </a:solidFill>
              </a:rPr>
              <a:t>Activate the generator script to generate submission script</a:t>
            </a:r>
            <a:endParaRPr lang="zh-TW" altLang="en-US" dirty="0">
              <a:solidFill>
                <a:srgbClr val="FF0000"/>
              </a:solidFill>
            </a:endParaRPr>
          </a:p>
        </p:txBody>
      </p:sp>
      <p:sp>
        <p:nvSpPr>
          <p:cNvPr id="9" name="文字方塊 8"/>
          <p:cNvSpPr txBox="1"/>
          <p:nvPr/>
        </p:nvSpPr>
        <p:spPr>
          <a:xfrm>
            <a:off x="948906" y="3716506"/>
            <a:ext cx="5152373" cy="461665"/>
          </a:xfrm>
          <a:prstGeom prst="rect">
            <a:avLst/>
          </a:prstGeom>
          <a:noFill/>
        </p:spPr>
        <p:txBody>
          <a:bodyPr wrap="none" rtlCol="0">
            <a:spAutoFit/>
          </a:bodyPr>
          <a:lstStyle/>
          <a:p>
            <a:r>
              <a:rPr lang="en-US" altLang="zh-TW" sz="2400" dirty="0"/>
              <a:t>. generator_parallel.sh md_0_10.gro</a:t>
            </a:r>
            <a:endParaRPr lang="zh-TW" altLang="en-US" sz="2400" dirty="0"/>
          </a:p>
        </p:txBody>
      </p:sp>
      <p:sp>
        <p:nvSpPr>
          <p:cNvPr id="10" name="矩形 9"/>
          <p:cNvSpPr/>
          <p:nvPr/>
        </p:nvSpPr>
        <p:spPr>
          <a:xfrm>
            <a:off x="4103578" y="3739106"/>
            <a:ext cx="1862396"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AA194721-BD72-4447-B281-49227949B331}"/>
              </a:ext>
            </a:extLst>
          </p:cNvPr>
          <p:cNvCxnSpPr>
            <a:cxnSpLocks/>
          </p:cNvCxnSpPr>
          <p:nvPr/>
        </p:nvCxnSpPr>
        <p:spPr>
          <a:xfrm flipH="1" flipV="1">
            <a:off x="5719315" y="4099384"/>
            <a:ext cx="246659" cy="32596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5566956" y="4406464"/>
            <a:ext cx="3185487" cy="369332"/>
          </a:xfrm>
          <a:prstGeom prst="rect">
            <a:avLst/>
          </a:prstGeom>
          <a:noFill/>
        </p:spPr>
        <p:txBody>
          <a:bodyPr wrap="none" rtlCol="0">
            <a:spAutoFit/>
          </a:bodyPr>
          <a:lstStyle/>
          <a:p>
            <a:r>
              <a:rPr lang="en-US" altLang="zh-TW" dirty="0">
                <a:solidFill>
                  <a:srgbClr val="FF0000"/>
                </a:solidFill>
              </a:rPr>
              <a:t>Argument 1:</a:t>
            </a:r>
            <a:r>
              <a:rPr lang="zh-TW" altLang="en-US" dirty="0">
                <a:solidFill>
                  <a:srgbClr val="FF0000"/>
                </a:solidFill>
              </a:rPr>
              <a:t> </a:t>
            </a:r>
            <a:r>
              <a:rPr lang="en-US" altLang="zh-TW" dirty="0">
                <a:solidFill>
                  <a:srgbClr val="FF0000"/>
                </a:solidFill>
              </a:rPr>
              <a:t>configuration file</a:t>
            </a:r>
            <a:endParaRPr lang="zh-TW" altLang="en-US" dirty="0">
              <a:solidFill>
                <a:srgbClr val="FF0000"/>
              </a:solidFill>
            </a:endParaRPr>
          </a:p>
        </p:txBody>
      </p:sp>
    </p:spTree>
    <p:extLst>
      <p:ext uri="{BB962C8B-B14F-4D97-AF65-F5344CB8AC3E}">
        <p14:creationId xmlns:p14="http://schemas.microsoft.com/office/powerpoint/2010/main" val="227349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en-US" altLang="zh-TW" dirty="0"/>
              <a:t>Use the VMD software to observe the configurations generated.</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37</a:t>
            </a:fld>
            <a:endParaRPr lang="zh-TW" altLang="en-US"/>
          </a:p>
        </p:txBody>
      </p:sp>
    </p:spTree>
    <p:extLst>
      <p:ext uri="{BB962C8B-B14F-4D97-AF65-F5344CB8AC3E}">
        <p14:creationId xmlns:p14="http://schemas.microsoft.com/office/powerpoint/2010/main" val="2831228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dirty="0"/>
              <a:t>The experimental value of binding free energy for Streptavidin-biotin system is -18 kcal/mol. For our previous 10 ns MD TI calculation, the calculated value is -18.60 ± 0.57 kcal/mol. As for calculation value from Exercise 2, it is XXXX ….</a:t>
            </a:r>
            <a:endParaRPr lang="zh-TW" altLang="en-US" u="sng"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38</a:t>
            </a:fld>
            <a:endParaRPr lang="zh-TW" altLang="en-US"/>
          </a:p>
        </p:txBody>
      </p:sp>
      <p:sp>
        <p:nvSpPr>
          <p:cNvPr id="5" name="標題 1"/>
          <p:cNvSpPr>
            <a:spLocks noGrp="1"/>
          </p:cNvSpPr>
          <p:nvPr>
            <p:ph type="title"/>
          </p:nvPr>
        </p:nvSpPr>
        <p:spPr/>
        <p:txBody>
          <a:bodyPr/>
          <a:lstStyle/>
          <a:p>
            <a:r>
              <a:rPr lang="en-US" altLang="zh-TW" dirty="0"/>
              <a:t>Interactive</a:t>
            </a:r>
            <a:endParaRPr lang="zh-TW" altLang="en-US" dirty="0"/>
          </a:p>
        </p:txBody>
      </p:sp>
    </p:spTree>
    <p:extLst>
      <p:ext uri="{BB962C8B-B14F-4D97-AF65-F5344CB8AC3E}">
        <p14:creationId xmlns:p14="http://schemas.microsoft.com/office/powerpoint/2010/main" val="105010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a:t>
            </a:r>
            <a:endParaRPr lang="zh-TW" altLang="en-US" dirty="0"/>
          </a:p>
        </p:txBody>
      </p:sp>
      <p:sp>
        <p:nvSpPr>
          <p:cNvPr id="3" name="內容版面配置區 2"/>
          <p:cNvSpPr>
            <a:spLocks noGrp="1"/>
          </p:cNvSpPr>
          <p:nvPr>
            <p:ph idx="1"/>
          </p:nvPr>
        </p:nvSpPr>
        <p:spPr/>
        <p:txBody>
          <a:bodyPr>
            <a:normAutofit fontScale="92500" lnSpcReduction="2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Week10/Exercise2</a:t>
            </a:r>
          </a:p>
          <a:p>
            <a:pPr marL="457200" indent="-457200">
              <a:buFont typeface="+mj-lt"/>
              <a:buAutoNum type="arabicPeriod"/>
            </a:pPr>
            <a:r>
              <a:rPr lang="en-US" altLang="zh-TW" dirty="0" err="1"/>
              <a:t>gmx</a:t>
            </a:r>
            <a:r>
              <a:rPr lang="en-US" altLang="zh-TW" dirty="0"/>
              <a:t> </a:t>
            </a:r>
            <a:r>
              <a:rPr lang="en-US" altLang="zh-TW" dirty="0" err="1"/>
              <a:t>trjconv</a:t>
            </a:r>
            <a:r>
              <a:rPr lang="en-US" altLang="zh-TW" dirty="0"/>
              <a:t> -s md_0_10.tpr -f md_0_10.xtc -center -</a:t>
            </a:r>
            <a:r>
              <a:rPr lang="en-US" altLang="zh-TW" dirty="0" err="1"/>
              <a:t>pbc</a:t>
            </a:r>
            <a:r>
              <a:rPr lang="en-US" altLang="zh-TW" dirty="0"/>
              <a:t> </a:t>
            </a:r>
            <a:r>
              <a:rPr lang="en-US" altLang="zh-TW" dirty="0" err="1"/>
              <a:t>mol</a:t>
            </a:r>
            <a:r>
              <a:rPr lang="en-US" altLang="zh-TW" dirty="0"/>
              <a:t> -</a:t>
            </a:r>
            <a:r>
              <a:rPr lang="en-US" altLang="zh-TW" dirty="0" err="1"/>
              <a:t>ur</a:t>
            </a:r>
            <a:r>
              <a:rPr lang="en-US" altLang="zh-TW" dirty="0"/>
              <a:t> compact -o md_0_10_center.xtc</a:t>
            </a:r>
          </a:p>
          <a:p>
            <a:pPr marL="400050" lvl="1" indent="0">
              <a:buNone/>
            </a:pPr>
            <a:r>
              <a:rPr lang="en-US" altLang="zh-TW" dirty="0"/>
              <a:t>1</a:t>
            </a:r>
          </a:p>
          <a:p>
            <a:pPr marL="400050" lvl="1" indent="0">
              <a:buNone/>
            </a:pPr>
            <a:r>
              <a:rPr lang="en-US" altLang="zh-TW" dirty="0"/>
              <a:t>0</a:t>
            </a:r>
          </a:p>
          <a:p>
            <a:pPr marL="457200" indent="-457200">
              <a:buFont typeface="+mj-lt"/>
              <a:buAutoNum type="arabicPeriod"/>
            </a:pPr>
            <a:r>
              <a:rPr lang="en-US" altLang="zh-TW" dirty="0" err="1"/>
              <a:t>gmx</a:t>
            </a:r>
            <a:r>
              <a:rPr lang="en-US" altLang="zh-TW" dirty="0"/>
              <a:t> </a:t>
            </a:r>
            <a:r>
              <a:rPr lang="en-US" altLang="zh-TW" dirty="0" err="1"/>
              <a:t>trjconv</a:t>
            </a:r>
            <a:r>
              <a:rPr lang="en-US" altLang="zh-TW" dirty="0"/>
              <a:t> -s md_0_10.tpr -f md_0_10_center.xtc -fit </a:t>
            </a:r>
            <a:r>
              <a:rPr lang="en-US" altLang="zh-TW" dirty="0" err="1"/>
              <a:t>rot+trans</a:t>
            </a:r>
            <a:r>
              <a:rPr lang="en-US" altLang="zh-TW" dirty="0"/>
              <a:t> -o md_0_10_center_fit.xtc</a:t>
            </a:r>
          </a:p>
          <a:p>
            <a:pPr marL="400050" lvl="1" indent="0">
              <a:buNone/>
            </a:pPr>
            <a:r>
              <a:rPr lang="en-US" altLang="zh-TW" dirty="0"/>
              <a:t>4</a:t>
            </a:r>
          </a:p>
          <a:p>
            <a:pPr marL="400050" lvl="1" indent="0">
              <a:buNone/>
            </a:pPr>
            <a:r>
              <a:rPr lang="en-US" altLang="zh-TW" dirty="0"/>
              <a:t>0</a:t>
            </a:r>
          </a:p>
          <a:p>
            <a:pPr marL="457200" indent="-457200">
              <a:buFont typeface="+mj-lt"/>
              <a:buAutoNum type="arabicPeriod"/>
            </a:pPr>
            <a:r>
              <a:rPr lang="en-US" altLang="zh-TW" dirty="0" err="1"/>
              <a:t>gmx</a:t>
            </a:r>
            <a:r>
              <a:rPr lang="en-US" altLang="zh-TW" dirty="0"/>
              <a:t> </a:t>
            </a:r>
            <a:r>
              <a:rPr lang="en-US" altLang="zh-TW" dirty="0" err="1"/>
              <a:t>trjconv</a:t>
            </a:r>
            <a:r>
              <a:rPr lang="en-US" altLang="zh-TW" dirty="0"/>
              <a:t> -s md_0_10.tpr -f md_0_10_center.xtc -dump 0 -o md_0_10_center_start.pdb</a:t>
            </a:r>
          </a:p>
          <a:p>
            <a:pPr marL="400050" lvl="1" indent="0">
              <a:buNone/>
            </a:pPr>
            <a:r>
              <a:rPr lang="en-US" altLang="zh-TW" dirty="0"/>
              <a:t>0</a:t>
            </a:r>
          </a:p>
          <a:p>
            <a:pPr marL="457200" indent="-457200">
              <a:buFont typeface="+mj-lt"/>
              <a:buAutoNum type="arabicPeriod"/>
            </a:pP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4</a:t>
            </a:fld>
            <a:endParaRPr lang="zh-TW" altLang="en-US"/>
          </a:p>
        </p:txBody>
      </p:sp>
    </p:spTree>
    <p:extLst>
      <p:ext uri="{BB962C8B-B14F-4D97-AF65-F5344CB8AC3E}">
        <p14:creationId xmlns:p14="http://schemas.microsoft.com/office/powerpoint/2010/main" val="208495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FA291-162A-4757-8817-BA4AA44C364E}"/>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D7EE0EE-DF89-4AC5-A9F7-6B27D7889E56}"/>
              </a:ext>
            </a:extLst>
          </p:cNvPr>
          <p:cNvSpPr>
            <a:spLocks noGrp="1"/>
          </p:cNvSpPr>
          <p:nvPr>
            <p:ph idx="1"/>
          </p:nvPr>
        </p:nvSpPr>
        <p:spPr>
          <a:xfrm>
            <a:off x="457200" y="879893"/>
            <a:ext cx="8229600" cy="5662575"/>
          </a:xfrm>
        </p:spPr>
        <p:txBody>
          <a:bodyPr>
            <a:normAutofit/>
          </a:bodyPr>
          <a:lstStyle/>
          <a:p>
            <a:pPr marL="0" indent="0">
              <a:buNone/>
            </a:pPr>
            <a:r>
              <a:rPr lang="en-US" dirty="0"/>
              <a:t>Now load the movie using md_0_10_center_start.pdb as your first frame</a:t>
            </a:r>
            <a:r>
              <a:rPr lang="zh-TW" altLang="en-US" dirty="0"/>
              <a:t> </a:t>
            </a:r>
            <a:r>
              <a:rPr lang="en-US" altLang="zh-TW" dirty="0"/>
              <a:t>and md_0_10_center_fit as the trajectory.</a:t>
            </a:r>
            <a:endParaRPr lang="en-US" dirty="0"/>
          </a:p>
        </p:txBody>
      </p:sp>
      <p:sp>
        <p:nvSpPr>
          <p:cNvPr id="4" name="投影片編號版面配置區 3">
            <a:extLst>
              <a:ext uri="{FF2B5EF4-FFF2-40B4-BE49-F238E27FC236}">
                <a16:creationId xmlns:a16="http://schemas.microsoft.com/office/drawing/2014/main" id="{18BF0D27-1D52-4A0B-83E0-49E451029EAE}"/>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Tree>
    <p:extLst>
      <p:ext uri="{BB962C8B-B14F-4D97-AF65-F5344CB8AC3E}">
        <p14:creationId xmlns:p14="http://schemas.microsoft.com/office/powerpoint/2010/main" val="111734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Sampling the PES</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But really, what we are interested is the rare events, such as the dissociation of the ligand out of the protein and the associated free energy change.</a:t>
            </a:r>
          </a:p>
          <a:p>
            <a:pPr marL="0" indent="0">
              <a:buNone/>
            </a:pPr>
            <a:r>
              <a:rPr lang="en-US" altLang="zh-TW" dirty="0"/>
              <a:t>One straightforward method is to run a longer MD simulation. However, if 1ms MD takes a day, 1s will take 1,000,000 days to run, which is longer than your life time.</a:t>
            </a:r>
          </a:p>
          <a:p>
            <a:pPr marL="457200" indent="-457200">
              <a:buFont typeface="+mj-lt"/>
              <a:buAutoNum type="arabicPeriod"/>
            </a:pP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群組 5">
            <a:extLst>
              <a:ext uri="{FF2B5EF4-FFF2-40B4-BE49-F238E27FC236}">
                <a16:creationId xmlns:a16="http://schemas.microsoft.com/office/drawing/2014/main" id="{753376AD-C033-4042-B0DD-E2F6E638F74D}"/>
              </a:ext>
            </a:extLst>
          </p:cNvPr>
          <p:cNvGrpSpPr/>
          <p:nvPr/>
        </p:nvGrpSpPr>
        <p:grpSpPr>
          <a:xfrm>
            <a:off x="1682151" y="3572939"/>
            <a:ext cx="6220671" cy="2789041"/>
            <a:chOff x="1138687" y="3637637"/>
            <a:chExt cx="6220671" cy="2789041"/>
          </a:xfrm>
        </p:grpSpPr>
        <p:pic>
          <p:nvPicPr>
            <p:cNvPr id="7" name="圖片 6" descr="畫面剪輯">
              <a:extLst>
                <a:ext uri="{FF2B5EF4-FFF2-40B4-BE49-F238E27FC236}">
                  <a16:creationId xmlns:a16="http://schemas.microsoft.com/office/drawing/2014/main" id="{4339A4F8-611C-4444-8F71-0E704E59C69C}"/>
                </a:ext>
              </a:extLst>
            </p:cNvPr>
            <p:cNvPicPr>
              <a:picLocks noChangeAspect="1"/>
            </p:cNvPicPr>
            <p:nvPr/>
          </p:nvPicPr>
          <p:blipFill rotWithShape="1">
            <a:blip r:embed="rId2">
              <a:extLst>
                <a:ext uri="{28A0092B-C50C-407E-A947-70E740481C1C}">
                  <a14:useLocalDpi xmlns:a14="http://schemas.microsoft.com/office/drawing/2010/main" val="0"/>
                </a:ext>
              </a:extLst>
            </a:blip>
            <a:srcRect t="29608"/>
            <a:stretch/>
          </p:blipFill>
          <p:spPr>
            <a:xfrm>
              <a:off x="1293962" y="3919598"/>
              <a:ext cx="6065396" cy="2231035"/>
            </a:xfrm>
            <a:prstGeom prst="rect">
              <a:avLst/>
            </a:prstGeom>
          </p:spPr>
        </p:pic>
        <p:sp>
          <p:nvSpPr>
            <p:cNvPr id="8" name="橢圓 7">
              <a:extLst>
                <a:ext uri="{FF2B5EF4-FFF2-40B4-BE49-F238E27FC236}">
                  <a16:creationId xmlns:a16="http://schemas.microsoft.com/office/drawing/2014/main" id="{DE8724F0-50F5-4690-B716-73C513E149DA}"/>
                </a:ext>
              </a:extLst>
            </p:cNvPr>
            <p:cNvSpPr/>
            <p:nvPr/>
          </p:nvSpPr>
          <p:spPr>
            <a:xfrm>
              <a:off x="3683363" y="5870276"/>
              <a:ext cx="112259" cy="125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7C985CDD-C5C0-4001-B561-F4C6F7E9C73C}"/>
                </a:ext>
              </a:extLst>
            </p:cNvPr>
            <p:cNvSpPr txBox="1"/>
            <p:nvPr/>
          </p:nvSpPr>
          <p:spPr>
            <a:xfrm>
              <a:off x="3739492" y="6057346"/>
              <a:ext cx="1851789" cy="369332"/>
            </a:xfrm>
            <a:prstGeom prst="rect">
              <a:avLst/>
            </a:prstGeom>
            <a:noFill/>
          </p:spPr>
          <p:txBody>
            <a:bodyPr wrap="none" rtlCol="0">
              <a:spAutoFit/>
            </a:bodyPr>
            <a:lstStyle/>
            <a:p>
              <a:r>
                <a:rPr lang="en-US" altLang="zh-TW" dirty="0"/>
                <a:t>Local minimums</a:t>
              </a:r>
              <a:endParaRPr lang="zh-TW" altLang="en-US" dirty="0"/>
            </a:p>
          </p:txBody>
        </p:sp>
        <p:sp>
          <p:nvSpPr>
            <p:cNvPr id="10" name="橢圓 9">
              <a:extLst>
                <a:ext uri="{FF2B5EF4-FFF2-40B4-BE49-F238E27FC236}">
                  <a16:creationId xmlns:a16="http://schemas.microsoft.com/office/drawing/2014/main" id="{28B8BEB8-DC5E-4AAB-A381-112A79DD2251}"/>
                </a:ext>
              </a:extLst>
            </p:cNvPr>
            <p:cNvSpPr/>
            <p:nvPr/>
          </p:nvSpPr>
          <p:spPr>
            <a:xfrm>
              <a:off x="5310880" y="5794240"/>
              <a:ext cx="112259" cy="125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6B6AF87-FBA9-48F0-901E-2F118EFF4A02}"/>
                </a:ext>
              </a:extLst>
            </p:cNvPr>
            <p:cNvSpPr/>
            <p:nvPr/>
          </p:nvSpPr>
          <p:spPr>
            <a:xfrm>
              <a:off x="1138687" y="4822166"/>
              <a:ext cx="1017917" cy="281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C706E73-778E-4869-83DD-6341DCEB931F}"/>
                </a:ext>
              </a:extLst>
            </p:cNvPr>
            <p:cNvSpPr/>
            <p:nvPr/>
          </p:nvSpPr>
          <p:spPr>
            <a:xfrm>
              <a:off x="1138687" y="3637637"/>
              <a:ext cx="1017917" cy="281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文字方塊 12">
            <a:extLst>
              <a:ext uri="{FF2B5EF4-FFF2-40B4-BE49-F238E27FC236}">
                <a16:creationId xmlns:a16="http://schemas.microsoft.com/office/drawing/2014/main" id="{FF6F4421-A4E7-4176-93F3-775A0DF17170}"/>
              </a:ext>
            </a:extLst>
          </p:cNvPr>
          <p:cNvSpPr txBox="1"/>
          <p:nvPr/>
        </p:nvSpPr>
        <p:spPr>
          <a:xfrm>
            <a:off x="322494" y="4670097"/>
            <a:ext cx="2377574" cy="369332"/>
          </a:xfrm>
          <a:prstGeom prst="rect">
            <a:avLst/>
          </a:prstGeom>
          <a:noFill/>
        </p:spPr>
        <p:txBody>
          <a:bodyPr wrap="none" rtlCol="0">
            <a:spAutoFit/>
          </a:bodyPr>
          <a:lstStyle/>
          <a:p>
            <a:r>
              <a:rPr lang="en-US" altLang="zh-TW" dirty="0"/>
              <a:t>Current temperatures</a:t>
            </a:r>
            <a:endParaRPr lang="zh-TW" altLang="en-US" dirty="0"/>
          </a:p>
        </p:txBody>
      </p:sp>
    </p:spTree>
    <p:extLst>
      <p:ext uri="{BB962C8B-B14F-4D97-AF65-F5344CB8AC3E}">
        <p14:creationId xmlns:p14="http://schemas.microsoft.com/office/powerpoint/2010/main" val="311255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Enhanced sampling</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dirty="0"/>
              <a:t>There are multiple ways we can accelerate the sampling of these rare events: </a:t>
            </a:r>
          </a:p>
          <a:p>
            <a:pPr marL="0" indent="0">
              <a:buNone/>
            </a:pPr>
            <a:r>
              <a:rPr lang="en-US" altLang="zh-TW" dirty="0"/>
              <a:t>1. Umbrella sampling (the MD equivalent of relaxed surface scan)</a:t>
            </a:r>
            <a:endParaRPr lang="zh-TW" altLang="en-US" dirty="0"/>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7</a:t>
            </a:fld>
            <a:endParaRPr lang="zh-TW" altLang="en-US"/>
          </a:p>
        </p:txBody>
      </p:sp>
    </p:spTree>
    <p:extLst>
      <p:ext uri="{BB962C8B-B14F-4D97-AF65-F5344CB8AC3E}">
        <p14:creationId xmlns:p14="http://schemas.microsoft.com/office/powerpoint/2010/main" val="46947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Umbrella Sampling </a:t>
            </a:r>
            <a:endParaRPr lang="zh-TW" altLang="en-US" dirty="0"/>
          </a:p>
        </p:txBody>
      </p:sp>
      <p:sp>
        <p:nvSpPr>
          <p:cNvPr id="4" name="投影片編號版面配置區 3"/>
          <p:cNvSpPr>
            <a:spLocks noGrp="1"/>
          </p:cNvSpPr>
          <p:nvPr>
            <p:ph type="sldNum" sz="quarter" idx="12"/>
          </p:nvPr>
        </p:nvSpPr>
        <p:spPr/>
        <p:txBody>
          <a:bodyPr/>
          <a:lstStyle/>
          <a:p>
            <a:fld id="{F69C6DB7-5FE5-42BF-AF46-2B2F54C15E57}" type="slidenum">
              <a:rPr lang="zh-TW" altLang="en-US" smtClean="0"/>
              <a:t>8</a:t>
            </a:fld>
            <a:endParaRPr lang="zh-TW" altLang="en-US"/>
          </a:p>
        </p:txBody>
      </p:sp>
      <p:pic>
        <p:nvPicPr>
          <p:cNvPr id="5" name="圖片 4" descr="畫面剪輯"/>
          <p:cNvPicPr>
            <a:picLocks noChangeAspect="1"/>
          </p:cNvPicPr>
          <p:nvPr/>
        </p:nvPicPr>
        <p:blipFill rotWithShape="1">
          <a:blip r:embed="rId2">
            <a:extLst>
              <a:ext uri="{28A0092B-C50C-407E-A947-70E740481C1C}">
                <a14:useLocalDpi xmlns:a14="http://schemas.microsoft.com/office/drawing/2010/main" val="0"/>
              </a:ext>
            </a:extLst>
          </a:blip>
          <a:srcRect t="9731" r="6112"/>
          <a:stretch/>
        </p:blipFill>
        <p:spPr>
          <a:xfrm>
            <a:off x="2035117" y="2219587"/>
            <a:ext cx="4503705" cy="3856317"/>
          </a:xfrm>
          <a:prstGeom prst="rect">
            <a:avLst/>
          </a:prstGeom>
        </p:spPr>
      </p:pic>
      <p:sp>
        <p:nvSpPr>
          <p:cNvPr id="6" name="圓角矩形 5"/>
          <p:cNvSpPr/>
          <p:nvPr/>
        </p:nvSpPr>
        <p:spPr>
          <a:xfrm>
            <a:off x="2394005" y="1818047"/>
            <a:ext cx="183332" cy="1222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文字方塊 6"/>
          <p:cNvSpPr txBox="1"/>
          <p:nvPr/>
        </p:nvSpPr>
        <p:spPr>
          <a:xfrm>
            <a:off x="257978" y="976496"/>
            <a:ext cx="8886022" cy="400110"/>
          </a:xfrm>
          <a:prstGeom prst="rect">
            <a:avLst/>
          </a:prstGeom>
          <a:noFill/>
        </p:spPr>
        <p:txBody>
          <a:bodyPr wrap="none" rtlCol="0">
            <a:spAutoFit/>
          </a:bodyPr>
          <a:lstStyle/>
          <a:p>
            <a:r>
              <a:rPr lang="en-US" altLang="zh-TW" sz="2000" dirty="0"/>
              <a:t>There is a process in a certain reaction coordinate with a high energy barrier.</a:t>
            </a:r>
            <a:endParaRPr lang="zh-TW" altLang="en-US" sz="2000" dirty="0"/>
          </a:p>
        </p:txBody>
      </p:sp>
      <p:pic>
        <p:nvPicPr>
          <p:cNvPr id="9" name="圖片 8"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37" y="3747436"/>
            <a:ext cx="1983020" cy="1225199"/>
          </a:xfrm>
          <a:prstGeom prst="rect">
            <a:avLst/>
          </a:prstGeom>
        </p:spPr>
      </p:pic>
      <p:pic>
        <p:nvPicPr>
          <p:cNvPr id="10" name="圖片 9" descr="畫面剪輯"/>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8751" y="3717128"/>
            <a:ext cx="2896658" cy="1285816"/>
          </a:xfrm>
          <a:prstGeom prst="rect">
            <a:avLst/>
          </a:prstGeom>
        </p:spPr>
      </p:pic>
      <p:pic>
        <p:nvPicPr>
          <p:cNvPr id="11" name="圖片 10"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898" y="2219587"/>
            <a:ext cx="856398" cy="301548"/>
          </a:xfrm>
          <a:prstGeom prst="rect">
            <a:avLst/>
          </a:prstGeom>
        </p:spPr>
      </p:pic>
      <p:sp>
        <p:nvSpPr>
          <p:cNvPr id="12" name="文字方塊 11"/>
          <p:cNvSpPr txBox="1"/>
          <p:nvPr/>
        </p:nvSpPr>
        <p:spPr>
          <a:xfrm>
            <a:off x="2102885" y="1430165"/>
            <a:ext cx="4220277" cy="369332"/>
          </a:xfrm>
          <a:prstGeom prst="rect">
            <a:avLst/>
          </a:prstGeom>
          <a:noFill/>
          <a:ln w="12700">
            <a:solidFill>
              <a:schemeClr val="tx1"/>
            </a:solidFill>
          </a:ln>
        </p:spPr>
        <p:txBody>
          <a:bodyPr wrap="square" rtlCol="0">
            <a:spAutoFit/>
          </a:bodyPr>
          <a:lstStyle/>
          <a:p>
            <a:r>
              <a:rPr lang="en-US" altLang="zh-TW" dirty="0"/>
              <a:t>How we define the reaction coordinate? </a:t>
            </a:r>
            <a:endParaRPr lang="zh-TW" altLang="en-US" dirty="0"/>
          </a:p>
        </p:txBody>
      </p:sp>
    </p:spTree>
    <p:extLst>
      <p:ext uri="{BB962C8B-B14F-4D97-AF65-F5344CB8AC3E}">
        <p14:creationId xmlns:p14="http://schemas.microsoft.com/office/powerpoint/2010/main" val="299240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9C6DB7-5FE5-42BF-AF46-2B2F54C15E57}" type="slidenum">
              <a:rPr lang="zh-TW" altLang="en-US" smtClean="0"/>
              <a:t>9</a:t>
            </a:fld>
            <a:endParaRPr lang="zh-TW" altLang="en-US"/>
          </a:p>
        </p:txBody>
      </p:sp>
      <p:grpSp>
        <p:nvGrpSpPr>
          <p:cNvPr id="11" name="群組 10"/>
          <p:cNvGrpSpPr/>
          <p:nvPr/>
        </p:nvGrpSpPr>
        <p:grpSpPr>
          <a:xfrm>
            <a:off x="1637838" y="1161350"/>
            <a:ext cx="5251384" cy="2766109"/>
            <a:chOff x="2589113" y="2051296"/>
            <a:chExt cx="6704516" cy="3518231"/>
          </a:xfrm>
        </p:grpSpPr>
        <p:grpSp>
          <p:nvGrpSpPr>
            <p:cNvPr id="9" name="群組 8"/>
            <p:cNvGrpSpPr/>
            <p:nvPr/>
          </p:nvGrpSpPr>
          <p:grpSpPr>
            <a:xfrm>
              <a:off x="2589113" y="2051296"/>
              <a:ext cx="6704516" cy="3518231"/>
              <a:chOff x="2688866" y="2151049"/>
              <a:chExt cx="6276109" cy="3218973"/>
            </a:xfrm>
          </p:grpSpPr>
          <p:pic>
            <p:nvPicPr>
              <p:cNvPr id="7" name="圖片 6" descr="畫面剪輯"/>
              <p:cNvPicPr>
                <a:picLocks noChangeAspect="1"/>
              </p:cNvPicPr>
              <p:nvPr/>
            </p:nvPicPr>
            <p:blipFill>
              <a:blip r:embed="rId2" cstate="print">
                <a:extLst>
                  <a:ext uri="{BEBA8EAE-BF5A-486C-A8C5-ECC9F3942E4B}">
                    <a14:imgProps xmlns:a14="http://schemas.microsoft.com/office/drawing/2010/main">
                      <a14:imgLayer r:embed="rId3">
                        <a14:imgEffect>
                          <a14:backgroundRemoval t="6555" b="99695" l="383" r="97243">
                            <a14:foregroundMark x1="459" y1="6707" x2="459" y2="17226"/>
                            <a14:foregroundMark x1="613" y1="16616" x2="9571" y2="16159"/>
                            <a14:foregroundMark x1="10413" y1="7774" x2="10260" y2="15091"/>
                            <a14:foregroundMark x1="10031" y1="7927" x2="995" y2="7470"/>
                            <a14:foregroundMark x1="15008" y1="65244" x2="18070" y2="60976"/>
                            <a14:foregroundMark x1="29479" y1="77896" x2="48698" y2="35366"/>
                            <a14:foregroundMark x1="25651" y1="81860" x2="32236" y2="80183"/>
                            <a14:foregroundMark x1="32006" y1="80030" x2="56508" y2="24085"/>
                            <a14:foregroundMark x1="48392" y1="36433" x2="56662" y2="20579"/>
                            <a14:foregroundMark x1="91884" y1="63415" x2="94410" y2="58841"/>
                            <a14:foregroundMark x1="95865" y1="90244" x2="95865" y2="97561"/>
                            <a14:foregroundMark x1="95176" y1="91006" x2="95023" y2="97866"/>
                            <a14:foregroundMark x1="96478" y1="90244" x2="96248" y2="96799"/>
                            <a14:backgroundMark x1="306" y1="6098" x2="10796" y2="5793"/>
                            <a14:backgroundMark x1="10567" y1="6098" x2="12940" y2="1677"/>
                            <a14:backgroundMark x1="12557" y1="2439" x2="14089" y2="6707"/>
                            <a14:backgroundMark x1="13859" y1="7774" x2="13706" y2="82012"/>
                            <a14:backgroundMark x1="14012" y1="81555" x2="26799" y2="82622"/>
                            <a14:backgroundMark x1="18224" y1="61280" x2="26263" y2="76829"/>
                            <a14:backgroundMark x1="26953" y1="77287" x2="56126" y2="19055"/>
                            <a14:backgroundMark x1="56126" y1="19817" x2="62021" y2="22256"/>
                            <a14:backgroundMark x1="62328" y1="22713" x2="80628" y2="73323"/>
                            <a14:backgroundMark x1="80704" y1="73628" x2="95176" y2="57774"/>
                            <a14:backgroundMark x1="94410" y1="59146" x2="96325" y2="63415"/>
                            <a14:backgroundMark x1="96325" y1="62500" x2="84303" y2="81555"/>
                            <a14:backgroundMark x1="83767" y1="82317" x2="74809" y2="73628"/>
                            <a14:backgroundMark x1="74885" y1="73628" x2="59571" y2="25305"/>
                            <a14:backgroundMark x1="59954" y1="27287" x2="56126" y2="25610"/>
                            <a14:backgroundMark x1="56126" y1="26220" x2="33308" y2="79726"/>
                            <a14:backgroundMark x1="32772" y1="81860" x2="83231" y2="80945"/>
                            <a14:backgroundMark x1="14395" y1="6098" x2="13476" y2="0"/>
                            <a14:backgroundMark x1="459" y1="17683" x2="10949" y2="18445"/>
                            <a14:backgroundMark x1="10949" y1="19055" x2="11562" y2="87043"/>
                            <a14:backgroundMark x1="11715" y1="87805" x2="94104" y2="86890"/>
                            <a14:backgroundMark x1="97856" y1="88872" x2="99923" y2="87805"/>
                            <a14:backgroundMark x1="32236" y1="82317" x2="26034" y2="82927"/>
                            <a14:backgroundMark x1="31853" y1="79726" x2="25345" y2="82317"/>
                            <a14:backgroundMark x1="37519" y1="61738" x2="37519" y2="61738"/>
                            <a14:backgroundMark x1="32772" y1="78049" x2="32772" y2="78049"/>
                            <a14:backgroundMark x1="31853" y1="80488" x2="31853" y2="80488"/>
                          </a14:backgroundRemoval>
                        </a14:imgEffect>
                      </a14:imgLayer>
                    </a14:imgProps>
                  </a:ext>
                  <a:ext uri="{28A0092B-C50C-407E-A947-70E740481C1C}">
                    <a14:useLocalDpi xmlns:a14="http://schemas.microsoft.com/office/drawing/2010/main" val="0"/>
                  </a:ext>
                </a:extLst>
              </a:blip>
              <a:stretch>
                <a:fillRect/>
              </a:stretch>
            </p:blipFill>
            <p:spPr>
              <a:xfrm>
                <a:off x="2688866" y="2151049"/>
                <a:ext cx="6276109" cy="3152471"/>
              </a:xfrm>
              <a:prstGeom prst="rect">
                <a:avLst/>
              </a:prstGeom>
            </p:spPr>
          </p:pic>
          <p:sp>
            <p:nvSpPr>
              <p:cNvPr id="8" name="圓角矩形 7"/>
              <p:cNvSpPr/>
              <p:nvPr/>
            </p:nvSpPr>
            <p:spPr>
              <a:xfrm>
                <a:off x="8610600" y="4962699"/>
                <a:ext cx="241069" cy="407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pic>
          <p:nvPicPr>
            <p:cNvPr id="10" name="圖片 9"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052" y="5091098"/>
              <a:ext cx="160012" cy="405745"/>
            </a:xfrm>
            <a:prstGeom prst="rect">
              <a:avLst/>
            </a:prstGeom>
          </p:spPr>
        </p:pic>
      </p:grpSp>
      <p:grpSp>
        <p:nvGrpSpPr>
          <p:cNvPr id="30" name="群組 29"/>
          <p:cNvGrpSpPr/>
          <p:nvPr/>
        </p:nvGrpSpPr>
        <p:grpSpPr>
          <a:xfrm>
            <a:off x="2514425" y="1104204"/>
            <a:ext cx="3699164" cy="2700000"/>
            <a:chOff x="3524425" y="1940808"/>
            <a:chExt cx="4932219" cy="3600000"/>
          </a:xfrm>
        </p:grpSpPr>
        <p:cxnSp>
          <p:nvCxnSpPr>
            <p:cNvPr id="13" name="直線接點 12"/>
            <p:cNvCxnSpPr/>
            <p:nvPr/>
          </p:nvCxnSpPr>
          <p:spPr>
            <a:xfrm rot="5400000">
              <a:off x="1724425"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線接點 16"/>
            <p:cNvCxnSpPr/>
            <p:nvPr/>
          </p:nvCxnSpPr>
          <p:spPr>
            <a:xfrm rot="5400000">
              <a:off x="2159458"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線接點 17"/>
            <p:cNvCxnSpPr/>
            <p:nvPr/>
          </p:nvCxnSpPr>
          <p:spPr>
            <a:xfrm rot="5400000">
              <a:off x="2575094"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線接點 18"/>
            <p:cNvCxnSpPr/>
            <p:nvPr/>
          </p:nvCxnSpPr>
          <p:spPr>
            <a:xfrm rot="5400000">
              <a:off x="2974105"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線接點 19"/>
            <p:cNvCxnSpPr/>
            <p:nvPr/>
          </p:nvCxnSpPr>
          <p:spPr>
            <a:xfrm rot="5400000">
              <a:off x="3373116"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線接點 20"/>
            <p:cNvCxnSpPr/>
            <p:nvPr/>
          </p:nvCxnSpPr>
          <p:spPr>
            <a:xfrm rot="5400000">
              <a:off x="3788752"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線接點 21"/>
            <p:cNvCxnSpPr/>
            <p:nvPr/>
          </p:nvCxnSpPr>
          <p:spPr>
            <a:xfrm rot="5400000">
              <a:off x="4204389"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線接點 22"/>
            <p:cNvCxnSpPr/>
            <p:nvPr/>
          </p:nvCxnSpPr>
          <p:spPr>
            <a:xfrm rot="5400000">
              <a:off x="4603400"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線接點 23"/>
            <p:cNvCxnSpPr/>
            <p:nvPr/>
          </p:nvCxnSpPr>
          <p:spPr>
            <a:xfrm rot="5400000">
              <a:off x="5010723"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線接點 24"/>
            <p:cNvCxnSpPr/>
            <p:nvPr/>
          </p:nvCxnSpPr>
          <p:spPr>
            <a:xfrm rot="5400000">
              <a:off x="5434673"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線接點 25"/>
            <p:cNvCxnSpPr/>
            <p:nvPr/>
          </p:nvCxnSpPr>
          <p:spPr>
            <a:xfrm rot="5400000">
              <a:off x="5841996"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線接點 26"/>
            <p:cNvCxnSpPr/>
            <p:nvPr/>
          </p:nvCxnSpPr>
          <p:spPr>
            <a:xfrm rot="5400000">
              <a:off x="6257632"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線接點 27"/>
            <p:cNvCxnSpPr/>
            <p:nvPr/>
          </p:nvCxnSpPr>
          <p:spPr>
            <a:xfrm rot="5400000">
              <a:off x="6656644" y="3740808"/>
              <a:ext cx="360000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2" name="弧形 31"/>
          <p:cNvSpPr/>
          <p:nvPr/>
        </p:nvSpPr>
        <p:spPr>
          <a:xfrm rot="10800000">
            <a:off x="2419233" y="1443253"/>
            <a:ext cx="479408" cy="1573968"/>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grpSp>
        <p:nvGrpSpPr>
          <p:cNvPr id="45" name="群組 44"/>
          <p:cNvGrpSpPr/>
          <p:nvPr/>
        </p:nvGrpSpPr>
        <p:grpSpPr>
          <a:xfrm>
            <a:off x="2782678" y="256491"/>
            <a:ext cx="3540985" cy="3037427"/>
            <a:chOff x="3830047" y="802253"/>
            <a:chExt cx="4721313" cy="4049902"/>
          </a:xfrm>
        </p:grpSpPr>
        <p:sp>
          <p:nvSpPr>
            <p:cNvPr id="34" name="弧形 33"/>
            <p:cNvSpPr/>
            <p:nvPr/>
          </p:nvSpPr>
          <p:spPr>
            <a:xfrm rot="10800000">
              <a:off x="3830047" y="2753531"/>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35" name="弧形 34"/>
            <p:cNvSpPr/>
            <p:nvPr/>
          </p:nvSpPr>
          <p:spPr>
            <a:xfrm rot="10800000">
              <a:off x="4217134" y="2665386"/>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36" name="弧形 35"/>
            <p:cNvSpPr/>
            <p:nvPr/>
          </p:nvSpPr>
          <p:spPr>
            <a:xfrm rot="10800000">
              <a:off x="4613234" y="2252521"/>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37" name="弧形 36"/>
            <p:cNvSpPr/>
            <p:nvPr/>
          </p:nvSpPr>
          <p:spPr>
            <a:xfrm rot="10800000">
              <a:off x="5037183" y="1697150"/>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38" name="弧形 37"/>
            <p:cNvSpPr/>
            <p:nvPr/>
          </p:nvSpPr>
          <p:spPr>
            <a:xfrm rot="10800000">
              <a:off x="5456532" y="1203209"/>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39" name="弧形 38"/>
            <p:cNvSpPr/>
            <p:nvPr/>
          </p:nvSpPr>
          <p:spPr>
            <a:xfrm rot="10800000">
              <a:off x="5863854" y="802253"/>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40" name="弧形 39"/>
            <p:cNvSpPr/>
            <p:nvPr/>
          </p:nvSpPr>
          <p:spPr>
            <a:xfrm rot="10800000">
              <a:off x="6299830" y="822233"/>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41" name="弧形 40"/>
            <p:cNvSpPr/>
            <p:nvPr/>
          </p:nvSpPr>
          <p:spPr>
            <a:xfrm rot="10800000">
              <a:off x="6701294" y="1303470"/>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42" name="弧形 41"/>
            <p:cNvSpPr/>
            <p:nvPr/>
          </p:nvSpPr>
          <p:spPr>
            <a:xfrm rot="10800000">
              <a:off x="7131991" y="1995548"/>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43" name="弧形 42"/>
            <p:cNvSpPr/>
            <p:nvPr/>
          </p:nvSpPr>
          <p:spPr>
            <a:xfrm rot="10800000">
              <a:off x="7533454" y="2584473"/>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44" name="弧形 43"/>
            <p:cNvSpPr/>
            <p:nvPr/>
          </p:nvSpPr>
          <p:spPr>
            <a:xfrm rot="10800000">
              <a:off x="7912150" y="2698428"/>
              <a:ext cx="639210" cy="2098624"/>
            </a:xfrm>
            <a:prstGeom prst="arc">
              <a:avLst>
                <a:gd name="adj1" fmla="val 10765522"/>
                <a:gd name="adj2" fmla="val 2151352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grpSp>
      <p:cxnSp>
        <p:nvCxnSpPr>
          <p:cNvPr id="47" name="直線接點 46"/>
          <p:cNvCxnSpPr/>
          <p:nvPr/>
        </p:nvCxnSpPr>
        <p:spPr>
          <a:xfrm>
            <a:off x="2679008" y="3324545"/>
            <a:ext cx="0" cy="252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2220295" y="3570615"/>
            <a:ext cx="995785" cy="300082"/>
          </a:xfrm>
          <a:prstGeom prst="rect">
            <a:avLst/>
          </a:prstGeom>
          <a:noFill/>
          <a:ln>
            <a:noFill/>
          </a:ln>
        </p:spPr>
        <p:txBody>
          <a:bodyPr wrap="none" rtlCol="0">
            <a:spAutoFit/>
          </a:bodyPr>
          <a:lstStyle/>
          <a:p>
            <a:r>
              <a:rPr lang="en-US" altLang="zh-TW" sz="1350" dirty="0">
                <a:solidFill>
                  <a:srgbClr val="FF0000"/>
                </a:solidFill>
              </a:rPr>
              <a:t>1</a:t>
            </a:r>
            <a:r>
              <a:rPr lang="en-US" altLang="zh-TW" sz="1350" baseline="30000" dirty="0">
                <a:solidFill>
                  <a:srgbClr val="FF0000"/>
                </a:solidFill>
              </a:rPr>
              <a:t>st</a:t>
            </a:r>
            <a:r>
              <a:rPr lang="en-US" altLang="zh-TW" sz="1350" dirty="0">
                <a:solidFill>
                  <a:srgbClr val="FF0000"/>
                </a:solidFill>
              </a:rPr>
              <a:t> window</a:t>
            </a:r>
            <a:endParaRPr lang="zh-TW" altLang="en-US" sz="1350" dirty="0">
              <a:solidFill>
                <a:srgbClr val="FF0000"/>
              </a:solidFill>
            </a:endParaRPr>
          </a:p>
        </p:txBody>
      </p:sp>
      <p:pic>
        <p:nvPicPr>
          <p:cNvPr id="50" name="圖片 49"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471" y="4037890"/>
            <a:ext cx="3368831" cy="1000719"/>
          </a:xfrm>
          <a:prstGeom prst="rect">
            <a:avLst/>
          </a:prstGeom>
        </p:spPr>
      </p:pic>
      <p:pic>
        <p:nvPicPr>
          <p:cNvPr id="51" name="圖片 50" descr="畫面剪輯"/>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6427" y="3889669"/>
            <a:ext cx="5245005" cy="1320685"/>
          </a:xfrm>
          <a:prstGeom prst="rect">
            <a:avLst/>
          </a:prstGeom>
        </p:spPr>
      </p:pic>
      <p:sp>
        <p:nvSpPr>
          <p:cNvPr id="49" name="標題 1"/>
          <p:cNvSpPr>
            <a:spLocks noGrp="1"/>
          </p:cNvSpPr>
          <p:nvPr>
            <p:ph type="title"/>
          </p:nvPr>
        </p:nvSpPr>
        <p:spPr>
          <a:xfrm>
            <a:off x="3140016" y="0"/>
            <a:ext cx="5546784" cy="651600"/>
          </a:xfrm>
        </p:spPr>
        <p:txBody>
          <a:bodyPr/>
          <a:lstStyle/>
          <a:p>
            <a:r>
              <a:rPr lang="en-US" altLang="zh-TW" dirty="0"/>
              <a:t>The Umbrella Sampling </a:t>
            </a:r>
            <a:endParaRPr lang="zh-TW" altLang="en-US" dirty="0"/>
          </a:p>
        </p:txBody>
      </p:sp>
      <p:sp>
        <p:nvSpPr>
          <p:cNvPr id="52" name="矩形 51"/>
          <p:cNvSpPr/>
          <p:nvPr/>
        </p:nvSpPr>
        <p:spPr>
          <a:xfrm>
            <a:off x="1629893" y="4076031"/>
            <a:ext cx="656107"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0" y="3703047"/>
            <a:ext cx="2377574" cy="369332"/>
          </a:xfrm>
          <a:prstGeom prst="rect">
            <a:avLst/>
          </a:prstGeom>
          <a:noFill/>
        </p:spPr>
        <p:txBody>
          <a:bodyPr wrap="none" rtlCol="0">
            <a:spAutoFit/>
          </a:bodyPr>
          <a:lstStyle/>
          <a:p>
            <a:r>
              <a:rPr lang="en-US" altLang="zh-TW" dirty="0">
                <a:solidFill>
                  <a:srgbClr val="FF0000"/>
                </a:solidFill>
              </a:rPr>
              <a:t>Apply a bias potential</a:t>
            </a:r>
            <a:endParaRPr lang="zh-TW" altLang="en-US" dirty="0">
              <a:solidFill>
                <a:srgbClr val="FF0000"/>
              </a:solidFill>
            </a:endParaRPr>
          </a:p>
        </p:txBody>
      </p:sp>
      <p:sp>
        <p:nvSpPr>
          <p:cNvPr id="53" name="矩形 52"/>
          <p:cNvSpPr/>
          <p:nvPr/>
        </p:nvSpPr>
        <p:spPr>
          <a:xfrm>
            <a:off x="1564189" y="4606316"/>
            <a:ext cx="316370" cy="426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76771" y="5214006"/>
            <a:ext cx="5348580" cy="369332"/>
          </a:xfrm>
          <a:prstGeom prst="rect">
            <a:avLst/>
          </a:prstGeom>
          <a:noFill/>
        </p:spPr>
        <p:txBody>
          <a:bodyPr wrap="none" rtlCol="0">
            <a:spAutoFit/>
          </a:bodyPr>
          <a:lstStyle/>
          <a:p>
            <a:r>
              <a:rPr lang="en-US" altLang="zh-TW" dirty="0">
                <a:solidFill>
                  <a:srgbClr val="FF0000"/>
                </a:solidFill>
              </a:rPr>
              <a:t>How does the force constant affect the simulation?</a:t>
            </a:r>
            <a:endParaRPr lang="zh-TW" altLang="en-US" dirty="0">
              <a:solidFill>
                <a:srgbClr val="FF0000"/>
              </a:solidFill>
            </a:endParaRPr>
          </a:p>
        </p:txBody>
      </p:sp>
    </p:spTree>
    <p:extLst>
      <p:ext uri="{BB962C8B-B14F-4D97-AF65-F5344CB8AC3E}">
        <p14:creationId xmlns:p14="http://schemas.microsoft.com/office/powerpoint/2010/main" val="423407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8"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50761</TotalTime>
  <Words>2176</Words>
  <Application>Microsoft Office PowerPoint</Application>
  <PresentationFormat>如螢幕大小 (4:3)</PresentationFormat>
  <Paragraphs>271</Paragraphs>
  <Slides>38</Slides>
  <Notes>1</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38</vt:i4>
      </vt:variant>
    </vt:vector>
  </HeadingPairs>
  <TitlesOfParts>
    <vt:vector size="43" baseType="lpstr">
      <vt:lpstr>Arial</vt:lpstr>
      <vt:lpstr>Calibri</vt:lpstr>
      <vt:lpstr>Cambria Math</vt:lpstr>
      <vt:lpstr>Wingdings</vt:lpstr>
      <vt:lpstr>Office 佈景主題</vt:lpstr>
      <vt:lpstr>Umbrella Sampling, Thermodynamic Integration,  Replica Exchange Molecular dynamics, and Metadynamics</vt:lpstr>
      <vt:lpstr>Multiscale simulation</vt:lpstr>
      <vt:lpstr>Refining the System</vt:lpstr>
      <vt:lpstr>Interactive</vt:lpstr>
      <vt:lpstr>Interactive</vt:lpstr>
      <vt:lpstr>Sampling the PES</vt:lpstr>
      <vt:lpstr>Enhanced sampling</vt:lpstr>
      <vt:lpstr>The Umbrella Sampling </vt:lpstr>
      <vt:lpstr>The Umbrella Sampling </vt:lpstr>
      <vt:lpstr>The Umbrella Sampling </vt:lpstr>
      <vt:lpstr>The Umbrella Sampling </vt:lpstr>
      <vt:lpstr>The Umbrella Sampling </vt:lpstr>
      <vt:lpstr>The Umbrella Sampling </vt:lpstr>
      <vt:lpstr>Interactive</vt:lpstr>
      <vt:lpstr>Interactive</vt:lpstr>
      <vt:lpstr>Interactive</vt:lpstr>
      <vt:lpstr>Enhanced sampling</vt:lpstr>
      <vt:lpstr>Enhanced sampling</vt:lpstr>
      <vt:lpstr>REMD</vt:lpstr>
      <vt:lpstr>REMD</vt:lpstr>
      <vt:lpstr>REMD</vt:lpstr>
      <vt:lpstr>REMD</vt:lpstr>
      <vt:lpstr>REMD</vt:lpstr>
      <vt:lpstr>Interactive</vt:lpstr>
      <vt:lpstr>Enhanced sampling</vt:lpstr>
      <vt:lpstr>Enhanced sampling</vt:lpstr>
      <vt:lpstr>Metadynamics</vt:lpstr>
      <vt:lpstr>Metadynamics</vt:lpstr>
      <vt:lpstr>Metadynamics</vt:lpstr>
      <vt:lpstr>Interactive</vt:lpstr>
      <vt:lpstr>Enhanced sampling</vt:lpstr>
      <vt:lpstr>Enhanced sampling</vt:lpstr>
      <vt:lpstr>Thermodynamic Integration</vt:lpstr>
      <vt:lpstr>Thermodynamic Integration</vt:lpstr>
      <vt:lpstr>Thermodynamic Integration</vt:lpstr>
      <vt:lpstr>Interactive</vt:lpstr>
      <vt:lpstr>Interactive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1383</cp:revision>
  <dcterms:created xsi:type="dcterms:W3CDTF">2012-11-25T05:37:01Z</dcterms:created>
  <dcterms:modified xsi:type="dcterms:W3CDTF">2023-05-14T19:38:29Z</dcterms:modified>
</cp:coreProperties>
</file>